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ไอติม" charset="1" panose="00000500000000000000"/>
      <p:regular r:id="rId14"/>
    </p:embeddedFont>
    <p:embeddedFont>
      <p:font typeface="Carelia" charset="1" panose="00000500000000000000"/>
      <p:regular r:id="rId15"/>
    </p:embeddedFont>
    <p:embeddedFont>
      <p:font typeface="Carelia Italics" charset="1" panose="00000500000000000000"/>
      <p:regular r:id="rId16"/>
    </p:embeddedFont>
    <p:embeddedFont>
      <p:font typeface="Open Sans" charset="1" panose="020B0606030504020204"/>
      <p:regular r:id="rId17"/>
    </p:embeddedFont>
    <p:embeddedFont>
      <p:font typeface="Open Sans Bold" charset="1" panose="020B0806030504020204"/>
      <p:regular r:id="rId18"/>
    </p:embeddedFont>
    <p:embeddedFont>
      <p:font typeface="Open Sans Italics" charset="1" panose="020B0606030504020204"/>
      <p:regular r:id="rId19"/>
    </p:embeddedFont>
    <p:embeddedFont>
      <p:font typeface="Open Sans Bold Italics" charset="1" panose="020B0806030504020204"/>
      <p:regular r:id="rId20"/>
    </p:embeddedFont>
    <p:embeddedFont>
      <p:font typeface="Open Sans Light" charset="1" panose="020B0306030504020204"/>
      <p:regular r:id="rId21"/>
    </p:embeddedFont>
    <p:embeddedFont>
      <p:font typeface="Open Sans Light Italics" charset="1" panose="020B0306030504020204"/>
      <p:regular r:id="rId22"/>
    </p:embeddedFont>
    <p:embeddedFont>
      <p:font typeface="Open Sans Ultra-Bold" charset="1" panose="00000000000000000000"/>
      <p:regular r:id="rId23"/>
    </p:embeddedFont>
    <p:embeddedFont>
      <p:font typeface="Open Sans Ultra-Bold Italics" charset="1" panose="00000000000000000000"/>
      <p:regular r:id="rId24"/>
    </p:embeddedFont>
    <p:embeddedFont>
      <p:font typeface="Anaktoria" charset="1" panose="02020602090805090A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39" Target="slides/slide14.xml" Type="http://schemas.openxmlformats.org/officeDocument/2006/relationships/slide"/><Relationship Id="rId4" Target="theme/theme1.xml" Type="http://schemas.openxmlformats.org/officeDocument/2006/relationships/theme"/><Relationship Id="rId40" Target="slides/slide15.xml" Type="http://schemas.openxmlformats.org/officeDocument/2006/relationships/slide"/><Relationship Id="rId41" Target="slides/slide16.xml" Type="http://schemas.openxmlformats.org/officeDocument/2006/relationships/slide"/><Relationship Id="rId42" Target="slides/slide17.xml" Type="http://schemas.openxmlformats.org/officeDocument/2006/relationships/slide"/><Relationship Id="rId43" Target="slides/slide18.xml" Type="http://schemas.openxmlformats.org/officeDocument/2006/relationships/slide"/><Relationship Id="rId44" Target="slides/slide19.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1.png" Type="http://schemas.openxmlformats.org/officeDocument/2006/relationships/image"/><Relationship Id="rId4" Target="../media/image4.png" Type="http://schemas.openxmlformats.org/officeDocument/2006/relationships/image"/><Relationship Id="rId5" Target="../media/image32.png" Type="http://schemas.openxmlformats.org/officeDocument/2006/relationships/image"/><Relationship Id="rId6" Target="../media/image33.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40.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41.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44.jpe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8.jpeg" Type="http://schemas.openxmlformats.org/officeDocument/2006/relationships/image"/><Relationship Id="rId4" Target="../media/image47.png" Type="http://schemas.openxmlformats.org/officeDocument/2006/relationships/image"/><Relationship Id="rId5" Target="../media/image49.png" Type="http://schemas.openxmlformats.org/officeDocument/2006/relationships/image"/><Relationship Id="rId6" Target="../media/image50.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1.png" Type="http://schemas.openxmlformats.org/officeDocument/2006/relationships/image"/><Relationship Id="rId4" Target="../media/image52.png" Type="http://schemas.openxmlformats.org/officeDocument/2006/relationships/image"/><Relationship Id="rId5" Target="../media/image31.png" Type="http://schemas.openxmlformats.org/officeDocument/2006/relationships/image"/><Relationship Id="rId6" Target="../media/image53.pn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32.png" Type="http://schemas.openxmlformats.org/officeDocument/2006/relationships/image"/><Relationship Id="rId6" Target="../media/image54.jpeg" Type="http://schemas.openxmlformats.org/officeDocument/2006/relationships/image"/><Relationship Id="rId7" Target="../media/image31.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media/image59.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4.jpeg" Type="http://schemas.openxmlformats.org/officeDocument/2006/relationships/image"/><Relationship Id="rId2" Target="../media/image1.jpe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60.jpeg" Type="http://schemas.openxmlformats.org/officeDocument/2006/relationships/image"/><Relationship Id="rId6" Target="../media/image5.jpeg" Type="http://schemas.openxmlformats.org/officeDocument/2006/relationships/image"/><Relationship Id="rId7" Target="../media/image61.jpeg" Type="http://schemas.openxmlformats.org/officeDocument/2006/relationships/image"/><Relationship Id="rId8" Target="../media/image62.jpeg" Type="http://schemas.openxmlformats.org/officeDocument/2006/relationships/image"/><Relationship Id="rId9" Target="../media/image63.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12.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3.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4.pn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png" Type="http://schemas.openxmlformats.org/officeDocument/2006/relationships/image"/><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1.jpeg" Type="http://schemas.openxmlformats.org/officeDocument/2006/relationships/image"/><Relationship Id="rId9" Target="../media/image27.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 Id="rId4" Target="../media/image7.png" Type="http://schemas.openxmlformats.org/officeDocument/2006/relationships/image"/><Relationship Id="rId5" Target="https://it.wikipedia.org/wiki/Ges%C3%B9"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0">
            <a:off x="9685499" y="5221090"/>
            <a:ext cx="8115300" cy="3286697"/>
          </a:xfrm>
          <a:custGeom>
            <a:avLst/>
            <a:gdLst/>
            <a:ahLst/>
            <a:cxnLst/>
            <a:rect r="r" b="b" t="t" l="l"/>
            <a:pathLst>
              <a:path h="3286697" w="8115300">
                <a:moveTo>
                  <a:pt x="0" y="0"/>
                </a:moveTo>
                <a:lnTo>
                  <a:pt x="8115300" y="0"/>
                </a:lnTo>
                <a:lnTo>
                  <a:pt x="8115300" y="3286697"/>
                </a:lnTo>
                <a:lnTo>
                  <a:pt x="0" y="3286697"/>
                </a:lnTo>
                <a:lnTo>
                  <a:pt x="0" y="0"/>
                </a:lnTo>
                <a:close/>
              </a:path>
            </a:pathLst>
          </a:custGeom>
          <a:blipFill>
            <a:blip r:embed="rId3"/>
            <a:stretch>
              <a:fillRect l="0" t="0" r="0" b="0"/>
            </a:stretch>
          </a:blipFill>
        </p:spPr>
      </p:sp>
      <p:sp>
        <p:nvSpPr>
          <p:cNvPr name="Freeform 4" id="4"/>
          <p:cNvSpPr/>
          <p:nvPr/>
        </p:nvSpPr>
        <p:spPr>
          <a:xfrm flipH="false" flipV="false" rot="0">
            <a:off x="799815" y="8191703"/>
            <a:ext cx="16230600" cy="4938740"/>
          </a:xfrm>
          <a:custGeom>
            <a:avLst/>
            <a:gdLst/>
            <a:ahLst/>
            <a:cxnLst/>
            <a:rect r="r" b="b" t="t" l="l"/>
            <a:pathLst>
              <a:path h="4938740" w="16230600">
                <a:moveTo>
                  <a:pt x="0" y="0"/>
                </a:moveTo>
                <a:lnTo>
                  <a:pt x="16230600" y="0"/>
                </a:lnTo>
                <a:lnTo>
                  <a:pt x="16230600" y="4938740"/>
                </a:lnTo>
                <a:lnTo>
                  <a:pt x="0" y="4938740"/>
                </a:lnTo>
                <a:lnTo>
                  <a:pt x="0" y="0"/>
                </a:lnTo>
                <a:close/>
              </a:path>
            </a:pathLst>
          </a:custGeom>
          <a:blipFill>
            <a:blip r:embed="rId4"/>
            <a:stretch>
              <a:fillRect l="0" t="0" r="0" b="0"/>
            </a:stretch>
          </a:blipFill>
        </p:spPr>
      </p:sp>
      <p:sp>
        <p:nvSpPr>
          <p:cNvPr name="TextBox 5" id="5"/>
          <p:cNvSpPr txBox="true"/>
          <p:nvPr/>
        </p:nvSpPr>
        <p:spPr>
          <a:xfrm rot="-232664">
            <a:off x="12374121" y="7247895"/>
            <a:ext cx="7693454" cy="893021"/>
          </a:xfrm>
          <a:prstGeom prst="rect">
            <a:avLst/>
          </a:prstGeom>
        </p:spPr>
        <p:txBody>
          <a:bodyPr anchor="t" rtlCol="false" tIns="0" lIns="0" bIns="0" rIns="0">
            <a:spAutoFit/>
          </a:bodyPr>
          <a:lstStyle/>
          <a:p>
            <a:pPr algn="ctr">
              <a:lnSpc>
                <a:spcPts val="7405"/>
              </a:lnSpc>
              <a:spcBef>
                <a:spcPct val="0"/>
              </a:spcBef>
            </a:pPr>
            <a:r>
              <a:rPr lang="en-US" sz="5289">
                <a:solidFill>
                  <a:srgbClr val="42372A"/>
                </a:solidFill>
                <a:latin typeface="Anaktoria Italics"/>
              </a:rPr>
              <a:t>3^B e 3^A </a:t>
            </a:r>
          </a:p>
        </p:txBody>
      </p:sp>
      <p:sp>
        <p:nvSpPr>
          <p:cNvPr name="Freeform 6" id="6"/>
          <p:cNvSpPr/>
          <p:nvPr/>
        </p:nvSpPr>
        <p:spPr>
          <a:xfrm flipH="false" flipV="false" rot="-84303">
            <a:off x="4584420" y="2587780"/>
            <a:ext cx="13155688" cy="5111439"/>
          </a:xfrm>
          <a:custGeom>
            <a:avLst/>
            <a:gdLst/>
            <a:ahLst/>
            <a:cxnLst/>
            <a:rect r="r" b="b" t="t" l="l"/>
            <a:pathLst>
              <a:path h="5111439" w="13155688">
                <a:moveTo>
                  <a:pt x="0" y="0"/>
                </a:moveTo>
                <a:lnTo>
                  <a:pt x="13155689" y="0"/>
                </a:lnTo>
                <a:lnTo>
                  <a:pt x="13155689" y="5111440"/>
                </a:lnTo>
                <a:lnTo>
                  <a:pt x="0" y="5111440"/>
                </a:lnTo>
                <a:lnTo>
                  <a:pt x="0" y="0"/>
                </a:lnTo>
                <a:close/>
              </a:path>
            </a:pathLst>
          </a:custGeom>
          <a:blipFill>
            <a:blip r:embed="rId5"/>
            <a:stretch>
              <a:fillRect l="-2191" t="0" r="-2191" b="0"/>
            </a:stretch>
          </a:blipFill>
        </p:spPr>
      </p:sp>
      <p:sp>
        <p:nvSpPr>
          <p:cNvPr name="TextBox 7" id="7"/>
          <p:cNvSpPr txBox="true"/>
          <p:nvPr/>
        </p:nvSpPr>
        <p:spPr>
          <a:xfrm rot="0">
            <a:off x="6243586" y="4051483"/>
            <a:ext cx="10655109" cy="2812955"/>
          </a:xfrm>
          <a:prstGeom prst="rect">
            <a:avLst/>
          </a:prstGeom>
        </p:spPr>
        <p:txBody>
          <a:bodyPr anchor="t" rtlCol="false" tIns="0" lIns="0" bIns="0" rIns="0">
            <a:spAutoFit/>
          </a:bodyPr>
          <a:lstStyle/>
          <a:p>
            <a:pPr algn="ctr">
              <a:lnSpc>
                <a:spcPts val="10991"/>
              </a:lnSpc>
            </a:pPr>
            <a:r>
              <a:rPr lang="en-US" sz="9992">
                <a:solidFill>
                  <a:srgbClr val="42372A"/>
                </a:solidFill>
                <a:latin typeface="Anaktoria"/>
              </a:rPr>
              <a:t>Alla scoperta della storia ebraica</a:t>
            </a:r>
          </a:p>
        </p:txBody>
      </p:sp>
      <p:grpSp>
        <p:nvGrpSpPr>
          <p:cNvPr name="Group 8" id="8"/>
          <p:cNvGrpSpPr>
            <a:grpSpLocks noChangeAspect="true"/>
          </p:cNvGrpSpPr>
          <p:nvPr/>
        </p:nvGrpSpPr>
        <p:grpSpPr>
          <a:xfrm rot="1000592">
            <a:off x="-332491" y="-267741"/>
            <a:ext cx="5740005" cy="6668221"/>
            <a:chOff x="0" y="0"/>
            <a:chExt cx="5466080" cy="6350000"/>
          </a:xfrm>
        </p:grpSpPr>
        <p:sp>
          <p:nvSpPr>
            <p:cNvPr name="Freeform 9" id="9"/>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name="Freeform 10" id="10"/>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11455" t="0" r="-16544" b="0"/>
              </a:stretch>
            </a:blipFill>
          </p:spPr>
        </p:sp>
        <p:sp>
          <p:nvSpPr>
            <p:cNvPr name="Freeform 11" id="11"/>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2" id="12"/>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grpSp>
        <p:nvGrpSpPr>
          <p:cNvPr name="Group 13" id="13"/>
          <p:cNvGrpSpPr>
            <a:grpSpLocks noChangeAspect="true"/>
          </p:cNvGrpSpPr>
          <p:nvPr/>
        </p:nvGrpSpPr>
        <p:grpSpPr>
          <a:xfrm rot="689976">
            <a:off x="-405389" y="5340388"/>
            <a:ext cx="4946361" cy="5746237"/>
            <a:chOff x="0" y="0"/>
            <a:chExt cx="5466080" cy="6350000"/>
          </a:xfrm>
        </p:grpSpPr>
        <p:sp>
          <p:nvSpPr>
            <p:cNvPr name="Freeform 14" id="1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name="Freeform 15" id="1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14000" t="0" r="-13999" b="0"/>
              </a:stretch>
            </a:blipFill>
          </p:spPr>
        </p:sp>
        <p:sp>
          <p:nvSpPr>
            <p:cNvPr name="Freeform 16" id="1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7" id="1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sp>
        <p:nvSpPr>
          <p:cNvPr name="TextBox 18" id="18"/>
          <p:cNvSpPr txBox="true"/>
          <p:nvPr/>
        </p:nvSpPr>
        <p:spPr>
          <a:xfrm rot="0">
            <a:off x="10558208" y="6529126"/>
            <a:ext cx="7693454" cy="893021"/>
          </a:xfrm>
          <a:prstGeom prst="rect">
            <a:avLst/>
          </a:prstGeom>
        </p:spPr>
        <p:txBody>
          <a:bodyPr anchor="t" rtlCol="false" tIns="0" lIns="0" bIns="0" rIns="0">
            <a:spAutoFit/>
          </a:bodyPr>
          <a:lstStyle/>
          <a:p>
            <a:pPr algn="ctr">
              <a:lnSpc>
                <a:spcPts val="7405"/>
              </a:lnSpc>
              <a:spcBef>
                <a:spcPct val="0"/>
              </a:spcBef>
            </a:pPr>
            <a:r>
              <a:rPr lang="en-US" sz="5289">
                <a:solidFill>
                  <a:srgbClr val="42372A"/>
                </a:solidFill>
                <a:latin typeface="Anaktoria Italics"/>
              </a:rPr>
              <a:t>26/10/23  Ferrara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2302639">
            <a:off x="-510943" y="7380288"/>
            <a:ext cx="3079286" cy="3756024"/>
          </a:xfrm>
          <a:custGeom>
            <a:avLst/>
            <a:gdLst/>
            <a:ahLst/>
            <a:cxnLst/>
            <a:rect r="r" b="b" t="t" l="l"/>
            <a:pathLst>
              <a:path h="3756024" w="3079286">
                <a:moveTo>
                  <a:pt x="0" y="0"/>
                </a:moveTo>
                <a:lnTo>
                  <a:pt x="3079286" y="0"/>
                </a:lnTo>
                <a:lnTo>
                  <a:pt x="3079286" y="3756024"/>
                </a:lnTo>
                <a:lnTo>
                  <a:pt x="0" y="3756024"/>
                </a:lnTo>
                <a:lnTo>
                  <a:pt x="0" y="0"/>
                </a:lnTo>
                <a:close/>
              </a:path>
            </a:pathLst>
          </a:custGeom>
          <a:blipFill>
            <a:blip r:embed="rId3"/>
            <a:stretch>
              <a:fillRect l="0" t="0" r="0" b="0"/>
            </a:stretch>
          </a:blipFill>
        </p:spPr>
      </p:sp>
      <p:sp>
        <p:nvSpPr>
          <p:cNvPr name="Freeform 4" id="4"/>
          <p:cNvSpPr/>
          <p:nvPr/>
        </p:nvSpPr>
        <p:spPr>
          <a:xfrm flipH="false" flipV="false" rot="5400000">
            <a:off x="8120004" y="-1878491"/>
            <a:ext cx="11405585" cy="14374636"/>
          </a:xfrm>
          <a:custGeom>
            <a:avLst/>
            <a:gdLst/>
            <a:ahLst/>
            <a:cxnLst/>
            <a:rect r="r" b="b" t="t" l="l"/>
            <a:pathLst>
              <a:path h="14374636" w="11405585">
                <a:moveTo>
                  <a:pt x="0" y="0"/>
                </a:moveTo>
                <a:lnTo>
                  <a:pt x="11405585" y="0"/>
                </a:lnTo>
                <a:lnTo>
                  <a:pt x="11405585" y="14374636"/>
                </a:lnTo>
                <a:lnTo>
                  <a:pt x="0" y="14374636"/>
                </a:lnTo>
                <a:lnTo>
                  <a:pt x="0" y="0"/>
                </a:lnTo>
                <a:close/>
              </a:path>
            </a:pathLst>
          </a:custGeom>
          <a:blipFill>
            <a:blip r:embed="rId4"/>
            <a:stretch>
              <a:fillRect l="0" t="0" r="-238592" b="0"/>
            </a:stretch>
          </a:blipFill>
        </p:spPr>
      </p:sp>
      <p:sp>
        <p:nvSpPr>
          <p:cNvPr name="Freeform 5" id="5"/>
          <p:cNvSpPr/>
          <p:nvPr/>
        </p:nvSpPr>
        <p:spPr>
          <a:xfrm flipH="false" flipV="false" rot="0">
            <a:off x="12543197" y="-1812388"/>
            <a:ext cx="9432206" cy="8229600"/>
          </a:xfrm>
          <a:custGeom>
            <a:avLst/>
            <a:gdLst/>
            <a:ahLst/>
            <a:cxnLst/>
            <a:rect r="r" b="b" t="t" l="l"/>
            <a:pathLst>
              <a:path h="8229600" w="9432206">
                <a:moveTo>
                  <a:pt x="0" y="0"/>
                </a:moveTo>
                <a:lnTo>
                  <a:pt x="9432206" y="0"/>
                </a:lnTo>
                <a:lnTo>
                  <a:pt x="9432206" y="8229600"/>
                </a:lnTo>
                <a:lnTo>
                  <a:pt x="0" y="8229600"/>
                </a:lnTo>
                <a:lnTo>
                  <a:pt x="0" y="0"/>
                </a:lnTo>
                <a:close/>
              </a:path>
            </a:pathLst>
          </a:custGeom>
          <a:blipFill>
            <a:blip r:embed="rId5"/>
            <a:stretch>
              <a:fillRect l="0" t="0" r="0" b="0"/>
            </a:stretch>
          </a:blipFill>
        </p:spPr>
      </p:sp>
      <p:sp>
        <p:nvSpPr>
          <p:cNvPr name="Freeform 6" id="6"/>
          <p:cNvSpPr/>
          <p:nvPr/>
        </p:nvSpPr>
        <p:spPr>
          <a:xfrm flipH="false" flipV="false" rot="0">
            <a:off x="11717634" y="6051409"/>
            <a:ext cx="6570366" cy="3695831"/>
          </a:xfrm>
          <a:custGeom>
            <a:avLst/>
            <a:gdLst/>
            <a:ahLst/>
            <a:cxnLst/>
            <a:rect r="r" b="b" t="t" l="l"/>
            <a:pathLst>
              <a:path h="3695831" w="6570366">
                <a:moveTo>
                  <a:pt x="0" y="0"/>
                </a:moveTo>
                <a:lnTo>
                  <a:pt x="6570366" y="0"/>
                </a:lnTo>
                <a:lnTo>
                  <a:pt x="6570366" y="3695831"/>
                </a:lnTo>
                <a:lnTo>
                  <a:pt x="0" y="3695831"/>
                </a:lnTo>
                <a:lnTo>
                  <a:pt x="0" y="0"/>
                </a:lnTo>
                <a:close/>
              </a:path>
            </a:pathLst>
          </a:custGeom>
          <a:blipFill>
            <a:blip r:embed="rId6"/>
            <a:stretch>
              <a:fillRect l="0" t="0" r="0" b="0"/>
            </a:stretch>
          </a:blipFill>
        </p:spPr>
      </p:sp>
      <p:sp>
        <p:nvSpPr>
          <p:cNvPr name="TextBox 7" id="7"/>
          <p:cNvSpPr txBox="true"/>
          <p:nvPr/>
        </p:nvSpPr>
        <p:spPr>
          <a:xfrm rot="0">
            <a:off x="816429" y="2701568"/>
            <a:ext cx="11215989" cy="5197756"/>
          </a:xfrm>
          <a:prstGeom prst="rect">
            <a:avLst/>
          </a:prstGeom>
        </p:spPr>
        <p:txBody>
          <a:bodyPr anchor="t" rtlCol="false" tIns="0" lIns="0" bIns="0" rIns="0">
            <a:spAutoFit/>
          </a:bodyPr>
          <a:lstStyle/>
          <a:p>
            <a:pPr algn="ctr">
              <a:lnSpc>
                <a:spcPts val="4617"/>
              </a:lnSpc>
            </a:pPr>
            <a:r>
              <a:rPr lang="en-US" sz="3298">
                <a:solidFill>
                  <a:srgbClr val="000000"/>
                </a:solidFill>
                <a:latin typeface="Open Sans Bold"/>
              </a:rPr>
              <a:t>CIBI GENERICI</a:t>
            </a:r>
          </a:p>
          <a:p>
            <a:pPr algn="ctr">
              <a:lnSpc>
                <a:spcPts val="4101"/>
              </a:lnSpc>
              <a:spcBef>
                <a:spcPct val="0"/>
              </a:spcBef>
            </a:pPr>
            <a:r>
              <a:rPr lang="en-US" sz="2929">
                <a:solidFill>
                  <a:srgbClr val="000000"/>
                </a:solidFill>
                <a:latin typeface="Open Sans"/>
              </a:rPr>
              <a:t>Nella religione ebraica il cibo è molto importante e presenta regole specifiche: il sangue ad esempio è anima ed è vietato nutrirsene, quindi la carne non deve presentarne tracce. Nei pasti non si possono mescolare carne e latticini insieme. La cucina kosher permette di mangiare solo di animali che hanno lo zoccolo fesso e pesce che ha le squame o pinne facili. Per quanto riguarda le bevande  il consumo alcolico è lecito ma viene considerato kosher solo il vino prodotto secondo una lavorazione rispettosa di tutte le norme ebraiche. </a:t>
            </a:r>
          </a:p>
        </p:txBody>
      </p:sp>
      <p:sp>
        <p:nvSpPr>
          <p:cNvPr name="TextBox 8" id="8"/>
          <p:cNvSpPr txBox="true"/>
          <p:nvPr/>
        </p:nvSpPr>
        <p:spPr>
          <a:xfrm rot="0">
            <a:off x="4602591" y="387517"/>
            <a:ext cx="8708589" cy="1502075"/>
          </a:xfrm>
          <a:prstGeom prst="rect">
            <a:avLst/>
          </a:prstGeom>
        </p:spPr>
        <p:txBody>
          <a:bodyPr anchor="t" rtlCol="false" tIns="0" lIns="0" bIns="0" rIns="0">
            <a:spAutoFit/>
          </a:bodyPr>
          <a:lstStyle/>
          <a:p>
            <a:pPr algn="ctr">
              <a:lnSpc>
                <a:spcPts val="12233"/>
              </a:lnSpc>
            </a:pPr>
            <a:r>
              <a:rPr lang="en-US" sz="8738">
                <a:solidFill>
                  <a:srgbClr val="000000"/>
                </a:solidFill>
                <a:latin typeface="Open Sans Bold"/>
              </a:rPr>
              <a:t>IL CIBO KOSHER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5400000">
            <a:off x="-404840" y="875394"/>
            <a:ext cx="5362764" cy="4130842"/>
          </a:xfrm>
          <a:custGeom>
            <a:avLst/>
            <a:gdLst/>
            <a:ahLst/>
            <a:cxnLst/>
            <a:rect r="r" b="b" t="t" l="l"/>
            <a:pathLst>
              <a:path h="4130842" w="5362764">
                <a:moveTo>
                  <a:pt x="0" y="0"/>
                </a:moveTo>
                <a:lnTo>
                  <a:pt x="5362764" y="0"/>
                </a:lnTo>
                <a:lnTo>
                  <a:pt x="5362764" y="4130841"/>
                </a:lnTo>
                <a:lnTo>
                  <a:pt x="0" y="4130841"/>
                </a:lnTo>
                <a:lnTo>
                  <a:pt x="0" y="0"/>
                </a:lnTo>
                <a:close/>
              </a:path>
            </a:pathLst>
          </a:custGeom>
          <a:blipFill>
            <a:blip r:embed="rId3"/>
            <a:stretch>
              <a:fillRect l="0" t="-225" r="0" b="-225"/>
            </a:stretch>
          </a:blipFill>
        </p:spPr>
      </p:sp>
      <p:sp>
        <p:nvSpPr>
          <p:cNvPr name="Freeform 4" id="4"/>
          <p:cNvSpPr/>
          <p:nvPr/>
        </p:nvSpPr>
        <p:spPr>
          <a:xfrm flipH="false" flipV="false" rot="-10800000">
            <a:off x="9616870" y="3216042"/>
            <a:ext cx="7642430" cy="5913330"/>
          </a:xfrm>
          <a:custGeom>
            <a:avLst/>
            <a:gdLst/>
            <a:ahLst/>
            <a:cxnLst/>
            <a:rect r="r" b="b" t="t" l="l"/>
            <a:pathLst>
              <a:path h="5913330" w="7642430">
                <a:moveTo>
                  <a:pt x="0" y="0"/>
                </a:moveTo>
                <a:lnTo>
                  <a:pt x="7642430" y="0"/>
                </a:lnTo>
                <a:lnTo>
                  <a:pt x="7642430" y="5913330"/>
                </a:lnTo>
                <a:lnTo>
                  <a:pt x="0" y="5913330"/>
                </a:lnTo>
                <a:lnTo>
                  <a:pt x="0" y="0"/>
                </a:lnTo>
                <a:close/>
              </a:path>
            </a:pathLst>
          </a:custGeom>
          <a:blipFill>
            <a:blip r:embed="rId3"/>
            <a:stretch>
              <a:fillRect l="0" t="0" r="0" b="0"/>
            </a:stretch>
          </a:blipFill>
        </p:spPr>
      </p:sp>
      <p:sp>
        <p:nvSpPr>
          <p:cNvPr name="Freeform 5" id="5"/>
          <p:cNvSpPr/>
          <p:nvPr/>
        </p:nvSpPr>
        <p:spPr>
          <a:xfrm flipH="false" flipV="false" rot="0">
            <a:off x="4380063" y="4101767"/>
            <a:ext cx="5021140" cy="4983334"/>
          </a:xfrm>
          <a:custGeom>
            <a:avLst/>
            <a:gdLst/>
            <a:ahLst/>
            <a:cxnLst/>
            <a:rect r="r" b="b" t="t" l="l"/>
            <a:pathLst>
              <a:path h="4983334" w="5021140">
                <a:moveTo>
                  <a:pt x="0" y="0"/>
                </a:moveTo>
                <a:lnTo>
                  <a:pt x="5021140" y="0"/>
                </a:lnTo>
                <a:lnTo>
                  <a:pt x="5021140" y="4983334"/>
                </a:lnTo>
                <a:lnTo>
                  <a:pt x="0" y="4983334"/>
                </a:lnTo>
                <a:lnTo>
                  <a:pt x="0" y="0"/>
                </a:lnTo>
                <a:close/>
              </a:path>
            </a:pathLst>
          </a:custGeom>
          <a:blipFill>
            <a:blip r:embed="rId4"/>
            <a:stretch>
              <a:fillRect l="-32865" t="-4176" r="-29904" b="-7756"/>
            </a:stretch>
          </a:blipFill>
        </p:spPr>
      </p:sp>
      <p:sp>
        <p:nvSpPr>
          <p:cNvPr name="Freeform 6" id="6"/>
          <p:cNvSpPr/>
          <p:nvPr/>
        </p:nvSpPr>
        <p:spPr>
          <a:xfrm flipH="false" flipV="false" rot="0">
            <a:off x="4706401" y="4443556"/>
            <a:ext cx="4368463" cy="4299757"/>
          </a:xfrm>
          <a:custGeom>
            <a:avLst/>
            <a:gdLst/>
            <a:ahLst/>
            <a:cxnLst/>
            <a:rect r="r" b="b" t="t" l="l"/>
            <a:pathLst>
              <a:path h="4299757" w="4368463">
                <a:moveTo>
                  <a:pt x="0" y="0"/>
                </a:moveTo>
                <a:lnTo>
                  <a:pt x="4368463" y="0"/>
                </a:lnTo>
                <a:lnTo>
                  <a:pt x="4368463" y="4299757"/>
                </a:lnTo>
                <a:lnTo>
                  <a:pt x="0" y="4299757"/>
                </a:lnTo>
                <a:lnTo>
                  <a:pt x="0" y="0"/>
                </a:lnTo>
                <a:close/>
              </a:path>
            </a:pathLst>
          </a:custGeom>
          <a:blipFill>
            <a:blip r:embed="rId5"/>
            <a:stretch>
              <a:fillRect l="-7018" t="0" r="-22544" b="0"/>
            </a:stretch>
          </a:blipFill>
        </p:spPr>
      </p:sp>
      <p:sp>
        <p:nvSpPr>
          <p:cNvPr name="Freeform 7" id="7"/>
          <p:cNvSpPr/>
          <p:nvPr/>
        </p:nvSpPr>
        <p:spPr>
          <a:xfrm flipH="false" flipV="false" rot="0">
            <a:off x="9963711" y="3596955"/>
            <a:ext cx="6948748" cy="5151502"/>
          </a:xfrm>
          <a:custGeom>
            <a:avLst/>
            <a:gdLst/>
            <a:ahLst/>
            <a:cxnLst/>
            <a:rect r="r" b="b" t="t" l="l"/>
            <a:pathLst>
              <a:path h="5151502" w="6948748">
                <a:moveTo>
                  <a:pt x="0" y="0"/>
                </a:moveTo>
                <a:lnTo>
                  <a:pt x="6948748" y="0"/>
                </a:lnTo>
                <a:lnTo>
                  <a:pt x="6948748" y="5151503"/>
                </a:lnTo>
                <a:lnTo>
                  <a:pt x="0" y="5151503"/>
                </a:lnTo>
                <a:lnTo>
                  <a:pt x="0" y="0"/>
                </a:lnTo>
                <a:close/>
              </a:path>
            </a:pathLst>
          </a:custGeom>
          <a:blipFill>
            <a:blip r:embed="rId6"/>
            <a:stretch>
              <a:fillRect l="-6000" t="0" r="-3482" b="0"/>
            </a:stretch>
          </a:blipFill>
        </p:spPr>
      </p:sp>
      <p:sp>
        <p:nvSpPr>
          <p:cNvPr name="Freeform 8" id="8"/>
          <p:cNvSpPr/>
          <p:nvPr/>
        </p:nvSpPr>
        <p:spPr>
          <a:xfrm flipH="false" flipV="false" rot="0">
            <a:off x="384561" y="523313"/>
            <a:ext cx="3776426" cy="4919263"/>
          </a:xfrm>
          <a:custGeom>
            <a:avLst/>
            <a:gdLst/>
            <a:ahLst/>
            <a:cxnLst/>
            <a:rect r="r" b="b" t="t" l="l"/>
            <a:pathLst>
              <a:path h="4919263" w="3776426">
                <a:moveTo>
                  <a:pt x="0" y="0"/>
                </a:moveTo>
                <a:lnTo>
                  <a:pt x="3776427" y="0"/>
                </a:lnTo>
                <a:lnTo>
                  <a:pt x="3776427" y="4919263"/>
                </a:lnTo>
                <a:lnTo>
                  <a:pt x="0" y="4919263"/>
                </a:lnTo>
                <a:lnTo>
                  <a:pt x="0" y="0"/>
                </a:lnTo>
                <a:close/>
              </a:path>
            </a:pathLst>
          </a:custGeom>
          <a:blipFill>
            <a:blip r:embed="rId7"/>
            <a:stretch>
              <a:fillRect l="-7373" t="0" r="-88020" b="0"/>
            </a:stretch>
          </a:blipFill>
        </p:spPr>
      </p:sp>
      <p:sp>
        <p:nvSpPr>
          <p:cNvPr name="TextBox 9" id="9"/>
          <p:cNvSpPr txBox="true"/>
          <p:nvPr/>
        </p:nvSpPr>
        <p:spPr>
          <a:xfrm rot="0">
            <a:off x="4905923" y="580463"/>
            <a:ext cx="12917337" cy="1329971"/>
          </a:xfrm>
          <a:prstGeom prst="rect">
            <a:avLst/>
          </a:prstGeom>
        </p:spPr>
        <p:txBody>
          <a:bodyPr anchor="t" rtlCol="false" tIns="0" lIns="0" bIns="0" rIns="0">
            <a:spAutoFit/>
          </a:bodyPr>
          <a:lstStyle/>
          <a:p>
            <a:pPr algn="ctr" marL="0" indent="0" lvl="0">
              <a:lnSpc>
                <a:spcPts val="10347"/>
              </a:lnSpc>
            </a:pPr>
            <a:r>
              <a:rPr lang="en-US" sz="9156">
                <a:solidFill>
                  <a:srgbClr val="605048"/>
                </a:solidFill>
                <a:latin typeface="Open Sans Bold"/>
              </a:rPr>
              <a:t>TRADIZIONI EBRAICHE</a:t>
            </a:r>
            <a:r>
              <a:rPr lang="en-US" sz="9156">
                <a:solidFill>
                  <a:srgbClr val="605048"/>
                </a:solidFill>
                <a:latin typeface="Open Sans"/>
              </a:rPr>
              <a:t> </a:t>
            </a:r>
          </a:p>
        </p:txBody>
      </p:sp>
      <p:sp>
        <p:nvSpPr>
          <p:cNvPr name="TextBox 10" id="10"/>
          <p:cNvSpPr txBox="true"/>
          <p:nvPr/>
        </p:nvSpPr>
        <p:spPr>
          <a:xfrm rot="0">
            <a:off x="211121" y="5849174"/>
            <a:ext cx="4130842" cy="580390"/>
          </a:xfrm>
          <a:prstGeom prst="rect">
            <a:avLst/>
          </a:prstGeom>
        </p:spPr>
        <p:txBody>
          <a:bodyPr anchor="t" rtlCol="false" tIns="0" lIns="0" bIns="0" rIns="0">
            <a:spAutoFit/>
          </a:bodyPr>
          <a:lstStyle/>
          <a:p>
            <a:pPr algn="ctr">
              <a:lnSpc>
                <a:spcPts val="4759"/>
              </a:lnSpc>
            </a:pPr>
            <a:r>
              <a:rPr lang="en-US" sz="3399">
                <a:solidFill>
                  <a:srgbClr val="605048"/>
                </a:solidFill>
                <a:latin typeface="Glacial Indifference"/>
              </a:rPr>
              <a:t>BEVANDA EBRAICA</a:t>
            </a:r>
          </a:p>
        </p:txBody>
      </p:sp>
      <p:sp>
        <p:nvSpPr>
          <p:cNvPr name="TextBox 11" id="11"/>
          <p:cNvSpPr txBox="true"/>
          <p:nvPr/>
        </p:nvSpPr>
        <p:spPr>
          <a:xfrm rot="0">
            <a:off x="4905923" y="9100797"/>
            <a:ext cx="4130842" cy="580390"/>
          </a:xfrm>
          <a:prstGeom prst="rect">
            <a:avLst/>
          </a:prstGeom>
        </p:spPr>
        <p:txBody>
          <a:bodyPr anchor="t" rtlCol="false" tIns="0" lIns="0" bIns="0" rIns="0">
            <a:spAutoFit/>
          </a:bodyPr>
          <a:lstStyle/>
          <a:p>
            <a:pPr algn="ctr">
              <a:lnSpc>
                <a:spcPts val="4759"/>
              </a:lnSpc>
            </a:pPr>
            <a:r>
              <a:rPr lang="en-US" sz="3399">
                <a:solidFill>
                  <a:srgbClr val="605048"/>
                </a:solidFill>
                <a:latin typeface="Open Sans"/>
              </a:rPr>
              <a:t>BISCOTTI EBRAICI</a:t>
            </a:r>
          </a:p>
        </p:txBody>
      </p:sp>
      <p:sp>
        <p:nvSpPr>
          <p:cNvPr name="TextBox 12" id="12"/>
          <p:cNvSpPr txBox="true"/>
          <p:nvPr/>
        </p:nvSpPr>
        <p:spPr>
          <a:xfrm rot="0">
            <a:off x="12756065" y="9100797"/>
            <a:ext cx="2149554" cy="580390"/>
          </a:xfrm>
          <a:prstGeom prst="rect">
            <a:avLst/>
          </a:prstGeom>
        </p:spPr>
        <p:txBody>
          <a:bodyPr anchor="t" rtlCol="false" tIns="0" lIns="0" bIns="0" rIns="0">
            <a:spAutoFit/>
          </a:bodyPr>
          <a:lstStyle/>
          <a:p>
            <a:pPr algn="ctr">
              <a:lnSpc>
                <a:spcPts val="4759"/>
              </a:lnSpc>
            </a:pPr>
            <a:r>
              <a:rPr lang="en-US" sz="3399">
                <a:solidFill>
                  <a:srgbClr val="605048"/>
                </a:solidFill>
                <a:latin typeface="Open Sans"/>
              </a:rPr>
              <a:t>CIBI TIPICI </a:t>
            </a:r>
          </a:p>
        </p:txBody>
      </p:sp>
    </p:spTree>
  </p:cSld>
  <p:clrMapOvr>
    <a:masterClrMapping/>
  </p:clrMapOvr>
  <p:transition spd="slow">
    <p:push dir="l"/>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84303">
            <a:off x="-626305" y="2070141"/>
            <a:ext cx="21374328" cy="7956000"/>
          </a:xfrm>
          <a:custGeom>
            <a:avLst/>
            <a:gdLst/>
            <a:ahLst/>
            <a:cxnLst/>
            <a:rect r="r" b="b" t="t" l="l"/>
            <a:pathLst>
              <a:path h="7956000" w="21374328">
                <a:moveTo>
                  <a:pt x="0" y="0"/>
                </a:moveTo>
                <a:lnTo>
                  <a:pt x="21374328" y="0"/>
                </a:lnTo>
                <a:lnTo>
                  <a:pt x="21374328" y="7956000"/>
                </a:lnTo>
                <a:lnTo>
                  <a:pt x="0" y="7956000"/>
                </a:lnTo>
                <a:lnTo>
                  <a:pt x="0" y="0"/>
                </a:lnTo>
                <a:close/>
              </a:path>
            </a:pathLst>
          </a:custGeom>
          <a:blipFill>
            <a:blip r:embed="rId3"/>
            <a:stretch>
              <a:fillRect l="0" t="0" r="0" b="0"/>
            </a:stretch>
          </a:blipFill>
        </p:spPr>
      </p:sp>
      <p:sp>
        <p:nvSpPr>
          <p:cNvPr name="Freeform 4" id="4"/>
          <p:cNvSpPr/>
          <p:nvPr/>
        </p:nvSpPr>
        <p:spPr>
          <a:xfrm flipH="false" flipV="false" rot="-639955">
            <a:off x="-4140777" y="-2988916"/>
            <a:ext cx="14151682" cy="5094606"/>
          </a:xfrm>
          <a:custGeom>
            <a:avLst/>
            <a:gdLst/>
            <a:ahLst/>
            <a:cxnLst/>
            <a:rect r="r" b="b" t="t" l="l"/>
            <a:pathLst>
              <a:path h="5094606" w="14151682">
                <a:moveTo>
                  <a:pt x="0" y="0"/>
                </a:moveTo>
                <a:lnTo>
                  <a:pt x="14151682" y="0"/>
                </a:lnTo>
                <a:lnTo>
                  <a:pt x="14151682" y="5094605"/>
                </a:lnTo>
                <a:lnTo>
                  <a:pt x="0" y="5094605"/>
                </a:lnTo>
                <a:lnTo>
                  <a:pt x="0" y="0"/>
                </a:lnTo>
                <a:close/>
              </a:path>
            </a:pathLst>
          </a:custGeom>
          <a:blipFill>
            <a:blip r:embed="rId4"/>
            <a:stretch>
              <a:fillRect l="0" t="0" r="0" b="0"/>
            </a:stretch>
          </a:blipFill>
        </p:spPr>
      </p:sp>
      <p:sp>
        <p:nvSpPr>
          <p:cNvPr name="Freeform 5" id="5"/>
          <p:cNvSpPr/>
          <p:nvPr/>
        </p:nvSpPr>
        <p:spPr>
          <a:xfrm flipH="false" flipV="false" rot="-639955">
            <a:off x="-6525871" y="6177382"/>
            <a:ext cx="14151682" cy="5094606"/>
          </a:xfrm>
          <a:custGeom>
            <a:avLst/>
            <a:gdLst/>
            <a:ahLst/>
            <a:cxnLst/>
            <a:rect r="r" b="b" t="t" l="l"/>
            <a:pathLst>
              <a:path h="5094606" w="14151682">
                <a:moveTo>
                  <a:pt x="0" y="0"/>
                </a:moveTo>
                <a:lnTo>
                  <a:pt x="14151682" y="0"/>
                </a:lnTo>
                <a:lnTo>
                  <a:pt x="14151682" y="5094606"/>
                </a:lnTo>
                <a:lnTo>
                  <a:pt x="0" y="5094606"/>
                </a:lnTo>
                <a:lnTo>
                  <a:pt x="0" y="0"/>
                </a:lnTo>
                <a:close/>
              </a:path>
            </a:pathLst>
          </a:custGeom>
          <a:blipFill>
            <a:blip r:embed="rId4"/>
            <a:stretch>
              <a:fillRect l="0" t="0" r="0" b="0"/>
            </a:stretch>
          </a:blipFill>
        </p:spPr>
      </p:sp>
      <p:sp>
        <p:nvSpPr>
          <p:cNvPr name="Freeform 6" id="6"/>
          <p:cNvSpPr/>
          <p:nvPr/>
        </p:nvSpPr>
        <p:spPr>
          <a:xfrm flipH="false" flipV="false" rot="0">
            <a:off x="11630254" y="4301292"/>
            <a:ext cx="6365990" cy="3493698"/>
          </a:xfrm>
          <a:custGeom>
            <a:avLst/>
            <a:gdLst/>
            <a:ahLst/>
            <a:cxnLst/>
            <a:rect r="r" b="b" t="t" l="l"/>
            <a:pathLst>
              <a:path h="3493698" w="6365990">
                <a:moveTo>
                  <a:pt x="0" y="0"/>
                </a:moveTo>
                <a:lnTo>
                  <a:pt x="6365991" y="0"/>
                </a:lnTo>
                <a:lnTo>
                  <a:pt x="6365991" y="3493698"/>
                </a:lnTo>
                <a:lnTo>
                  <a:pt x="0" y="3493698"/>
                </a:lnTo>
                <a:lnTo>
                  <a:pt x="0" y="0"/>
                </a:lnTo>
                <a:close/>
              </a:path>
            </a:pathLst>
          </a:custGeom>
          <a:blipFill>
            <a:blip r:embed="rId5"/>
            <a:stretch>
              <a:fillRect l="0" t="0" r="0" b="-3130"/>
            </a:stretch>
          </a:blipFill>
        </p:spPr>
      </p:sp>
      <p:sp>
        <p:nvSpPr>
          <p:cNvPr name="TextBox 7" id="7"/>
          <p:cNvSpPr txBox="true"/>
          <p:nvPr/>
        </p:nvSpPr>
        <p:spPr>
          <a:xfrm rot="0">
            <a:off x="3327429" y="387042"/>
            <a:ext cx="11633143" cy="3022255"/>
          </a:xfrm>
          <a:prstGeom prst="rect">
            <a:avLst/>
          </a:prstGeom>
        </p:spPr>
        <p:txBody>
          <a:bodyPr anchor="t" rtlCol="false" tIns="0" lIns="0" bIns="0" rIns="0">
            <a:spAutoFit/>
          </a:bodyPr>
          <a:lstStyle/>
          <a:p>
            <a:pPr algn="ctr">
              <a:lnSpc>
                <a:spcPts val="11795"/>
              </a:lnSpc>
            </a:pPr>
            <a:r>
              <a:rPr lang="en-US" sz="10722">
                <a:solidFill>
                  <a:srgbClr val="42372A"/>
                </a:solidFill>
                <a:latin typeface="Open Sans Bold"/>
              </a:rPr>
              <a:t>CELEBRAZIONE DELLA PASQUA</a:t>
            </a:r>
          </a:p>
        </p:txBody>
      </p:sp>
      <p:sp>
        <p:nvSpPr>
          <p:cNvPr name="TextBox 8" id="8"/>
          <p:cNvSpPr txBox="true"/>
          <p:nvPr/>
        </p:nvSpPr>
        <p:spPr>
          <a:xfrm rot="0">
            <a:off x="549970" y="3724851"/>
            <a:ext cx="10912262" cy="5533449"/>
          </a:xfrm>
          <a:prstGeom prst="rect">
            <a:avLst/>
          </a:prstGeom>
        </p:spPr>
        <p:txBody>
          <a:bodyPr anchor="t" rtlCol="false" tIns="0" lIns="0" bIns="0" rIns="0">
            <a:spAutoFit/>
          </a:bodyPr>
          <a:lstStyle/>
          <a:p>
            <a:pPr algn="ctr">
              <a:lnSpc>
                <a:spcPts val="4897"/>
              </a:lnSpc>
            </a:pPr>
            <a:r>
              <a:rPr lang="en-US" sz="3265">
                <a:solidFill>
                  <a:srgbClr val="503D36"/>
                </a:solidFill>
                <a:latin typeface="Glacial Indifference"/>
              </a:rPr>
              <a:t>Il rito degli ebrei prevede di macellare animali del tutto sani e di privarli subito del loro sangue che non può essere consumato. Per loro era vietato mangiare tutti gli animali definiti impuri. Il periodo di Pasqua viene chiamato “Pesach” ed è vietato possedere e mangiare prodotti lievitati. Al fine della cena viene sistemata sul tavolo la Coppa di Elia. I primogeniti sono tenuti ad osservare un digiuno interrotto soltanto al mezzogiorno della vigilia.</a:t>
            </a:r>
          </a:p>
          <a:p>
            <a:pPr algn="ctr" marL="0" indent="0" lvl="0">
              <a:lnSpc>
                <a:spcPts val="4897"/>
              </a:lnSpc>
              <a:spcBef>
                <a:spcPct val="0"/>
              </a:spcBef>
            </a:pPr>
          </a:p>
        </p:txBody>
      </p:sp>
    </p:spTree>
  </p:cSld>
  <p:clrMapOvr>
    <a:masterClrMapping/>
  </p:clrMapOvr>
  <p:transition spd="slow">
    <p:push dir="l"/>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84303">
            <a:off x="-626305" y="2070141"/>
            <a:ext cx="21374328" cy="7956000"/>
          </a:xfrm>
          <a:custGeom>
            <a:avLst/>
            <a:gdLst/>
            <a:ahLst/>
            <a:cxnLst/>
            <a:rect r="r" b="b" t="t" l="l"/>
            <a:pathLst>
              <a:path h="7956000" w="21374328">
                <a:moveTo>
                  <a:pt x="0" y="0"/>
                </a:moveTo>
                <a:lnTo>
                  <a:pt x="21374328" y="0"/>
                </a:lnTo>
                <a:lnTo>
                  <a:pt x="21374328" y="7956000"/>
                </a:lnTo>
                <a:lnTo>
                  <a:pt x="0" y="7956000"/>
                </a:lnTo>
                <a:lnTo>
                  <a:pt x="0" y="0"/>
                </a:lnTo>
                <a:close/>
              </a:path>
            </a:pathLst>
          </a:custGeom>
          <a:blipFill>
            <a:blip r:embed="rId3"/>
            <a:stretch>
              <a:fillRect l="0" t="0" r="0" b="0"/>
            </a:stretch>
          </a:blipFill>
        </p:spPr>
      </p:sp>
      <p:sp>
        <p:nvSpPr>
          <p:cNvPr name="Freeform 4" id="4"/>
          <p:cNvSpPr/>
          <p:nvPr/>
        </p:nvSpPr>
        <p:spPr>
          <a:xfrm flipH="false" flipV="false" rot="-639955">
            <a:off x="-2114550" y="-2547303"/>
            <a:ext cx="14151682" cy="5094606"/>
          </a:xfrm>
          <a:custGeom>
            <a:avLst/>
            <a:gdLst/>
            <a:ahLst/>
            <a:cxnLst/>
            <a:rect r="r" b="b" t="t" l="l"/>
            <a:pathLst>
              <a:path h="5094606" w="14151682">
                <a:moveTo>
                  <a:pt x="0" y="0"/>
                </a:moveTo>
                <a:lnTo>
                  <a:pt x="14151682" y="0"/>
                </a:lnTo>
                <a:lnTo>
                  <a:pt x="14151682" y="5094606"/>
                </a:lnTo>
                <a:lnTo>
                  <a:pt x="0" y="5094606"/>
                </a:lnTo>
                <a:lnTo>
                  <a:pt x="0" y="0"/>
                </a:lnTo>
                <a:close/>
              </a:path>
            </a:pathLst>
          </a:custGeom>
          <a:blipFill>
            <a:blip r:embed="rId4"/>
            <a:stretch>
              <a:fillRect l="0" t="0" r="0" b="0"/>
            </a:stretch>
          </a:blipFill>
        </p:spPr>
      </p:sp>
      <p:sp>
        <p:nvSpPr>
          <p:cNvPr name="TextBox 5" id="5"/>
          <p:cNvSpPr txBox="true"/>
          <p:nvPr/>
        </p:nvSpPr>
        <p:spPr>
          <a:xfrm rot="0">
            <a:off x="133756" y="3485242"/>
            <a:ext cx="11716983" cy="5532741"/>
          </a:xfrm>
          <a:prstGeom prst="rect">
            <a:avLst/>
          </a:prstGeom>
        </p:spPr>
        <p:txBody>
          <a:bodyPr anchor="t" rtlCol="false" tIns="0" lIns="0" bIns="0" rIns="0">
            <a:spAutoFit/>
          </a:bodyPr>
          <a:lstStyle/>
          <a:p>
            <a:pPr algn="ctr">
              <a:lnSpc>
                <a:spcPts val="5000"/>
              </a:lnSpc>
            </a:pPr>
          </a:p>
          <a:p>
            <a:pPr algn="ctr">
              <a:lnSpc>
                <a:spcPts val="5600"/>
              </a:lnSpc>
            </a:pPr>
            <a:r>
              <a:rPr lang="en-US" sz="3733">
                <a:solidFill>
                  <a:srgbClr val="503D36"/>
                </a:solidFill>
                <a:latin typeface="Glacial Indifference Bold"/>
              </a:rPr>
              <a:t>Abbiamo provato molto interesse per le tradizioni ebraiche. </a:t>
            </a:r>
            <a:r>
              <a:rPr lang="en-US" sz="3733">
                <a:solidFill>
                  <a:srgbClr val="503D36"/>
                </a:solidFill>
                <a:latin typeface="Glacial Indifference Bold"/>
              </a:rPr>
              <a:t>Abbiamo scoperto che gli ebrei nella festività di Pasqua digiunano prima di celebrarla, non credevamo che alla fine della cena sul tavolo, sistemavano questa coppa ma bensì credevamo che mettessero una tunica.</a:t>
            </a:r>
          </a:p>
          <a:p>
            <a:pPr algn="ctr" marL="0" indent="0" lvl="0">
              <a:lnSpc>
                <a:spcPts val="5600"/>
              </a:lnSpc>
              <a:spcBef>
                <a:spcPct val="0"/>
              </a:spcBef>
            </a:pPr>
          </a:p>
        </p:txBody>
      </p:sp>
      <p:sp>
        <p:nvSpPr>
          <p:cNvPr name="Freeform 6" id="6"/>
          <p:cNvSpPr/>
          <p:nvPr/>
        </p:nvSpPr>
        <p:spPr>
          <a:xfrm flipH="false" flipV="false" rot="-639955">
            <a:off x="6341458" y="7008870"/>
            <a:ext cx="14151682" cy="5094606"/>
          </a:xfrm>
          <a:custGeom>
            <a:avLst/>
            <a:gdLst/>
            <a:ahLst/>
            <a:cxnLst/>
            <a:rect r="r" b="b" t="t" l="l"/>
            <a:pathLst>
              <a:path h="5094606" w="14151682">
                <a:moveTo>
                  <a:pt x="0" y="0"/>
                </a:moveTo>
                <a:lnTo>
                  <a:pt x="14151683" y="0"/>
                </a:lnTo>
                <a:lnTo>
                  <a:pt x="14151683" y="5094606"/>
                </a:lnTo>
                <a:lnTo>
                  <a:pt x="0" y="5094606"/>
                </a:lnTo>
                <a:lnTo>
                  <a:pt x="0" y="0"/>
                </a:lnTo>
                <a:close/>
              </a:path>
            </a:pathLst>
          </a:custGeom>
          <a:blipFill>
            <a:blip r:embed="rId4"/>
            <a:stretch>
              <a:fillRect l="0" t="0" r="0" b="0"/>
            </a:stretch>
          </a:blipFill>
        </p:spPr>
      </p:sp>
      <p:sp>
        <p:nvSpPr>
          <p:cNvPr name="Freeform 7" id="7"/>
          <p:cNvSpPr/>
          <p:nvPr/>
        </p:nvSpPr>
        <p:spPr>
          <a:xfrm flipH="false" flipV="false" rot="0">
            <a:off x="12386344" y="4077821"/>
            <a:ext cx="5288232" cy="3330894"/>
          </a:xfrm>
          <a:custGeom>
            <a:avLst/>
            <a:gdLst/>
            <a:ahLst/>
            <a:cxnLst/>
            <a:rect r="r" b="b" t="t" l="l"/>
            <a:pathLst>
              <a:path h="3330894" w="5288232">
                <a:moveTo>
                  <a:pt x="0" y="0"/>
                </a:moveTo>
                <a:lnTo>
                  <a:pt x="5288231" y="0"/>
                </a:lnTo>
                <a:lnTo>
                  <a:pt x="5288231" y="3330893"/>
                </a:lnTo>
                <a:lnTo>
                  <a:pt x="0" y="3330893"/>
                </a:lnTo>
                <a:lnTo>
                  <a:pt x="0" y="0"/>
                </a:lnTo>
                <a:close/>
              </a:path>
            </a:pathLst>
          </a:custGeom>
          <a:blipFill>
            <a:blip r:embed="rId5"/>
            <a:stretch>
              <a:fillRect l="0" t="0" r="0" b="-19072"/>
            </a:stretch>
          </a:blipFill>
        </p:spPr>
      </p:sp>
      <p:sp>
        <p:nvSpPr>
          <p:cNvPr name="TextBox 8" id="8"/>
          <p:cNvSpPr txBox="true"/>
          <p:nvPr/>
        </p:nvSpPr>
        <p:spPr>
          <a:xfrm rot="0">
            <a:off x="3327429" y="1134754"/>
            <a:ext cx="11633143" cy="1526830"/>
          </a:xfrm>
          <a:prstGeom prst="rect">
            <a:avLst/>
          </a:prstGeom>
        </p:spPr>
        <p:txBody>
          <a:bodyPr anchor="t" rtlCol="false" tIns="0" lIns="0" bIns="0" rIns="0">
            <a:spAutoFit/>
          </a:bodyPr>
          <a:lstStyle/>
          <a:p>
            <a:pPr algn="ctr">
              <a:lnSpc>
                <a:spcPts val="11795"/>
              </a:lnSpc>
            </a:pPr>
            <a:r>
              <a:rPr lang="en-US" sz="10722">
                <a:solidFill>
                  <a:srgbClr val="42372A"/>
                </a:solidFill>
                <a:latin typeface="Open Sans Bold"/>
              </a:rPr>
              <a:t>RIFLESSIONE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0">
            <a:off x="2855840" y="9687194"/>
            <a:ext cx="317745" cy="333737"/>
          </a:xfrm>
          <a:custGeom>
            <a:avLst/>
            <a:gdLst/>
            <a:ahLst/>
            <a:cxnLst/>
            <a:rect r="r" b="b" t="t" l="l"/>
            <a:pathLst>
              <a:path h="333737" w="317745">
                <a:moveTo>
                  <a:pt x="0" y="0"/>
                </a:moveTo>
                <a:lnTo>
                  <a:pt x="317746" y="0"/>
                </a:lnTo>
                <a:lnTo>
                  <a:pt x="317746" y="333737"/>
                </a:lnTo>
                <a:lnTo>
                  <a:pt x="0" y="3337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464138" y="2751209"/>
            <a:ext cx="4259769" cy="4108575"/>
          </a:xfrm>
          <a:custGeom>
            <a:avLst/>
            <a:gdLst/>
            <a:ahLst/>
            <a:cxnLst/>
            <a:rect r="r" b="b" t="t" l="l"/>
            <a:pathLst>
              <a:path h="4108575" w="4259769">
                <a:moveTo>
                  <a:pt x="0" y="0"/>
                </a:moveTo>
                <a:lnTo>
                  <a:pt x="4259770" y="0"/>
                </a:lnTo>
                <a:lnTo>
                  <a:pt x="4259770" y="4108575"/>
                </a:lnTo>
                <a:lnTo>
                  <a:pt x="0" y="4108575"/>
                </a:lnTo>
                <a:lnTo>
                  <a:pt x="0" y="0"/>
                </a:lnTo>
                <a:close/>
              </a:path>
            </a:pathLst>
          </a:custGeom>
          <a:blipFill>
            <a:blip r:embed="rId5"/>
            <a:stretch>
              <a:fillRect l="-9544" t="0" r="-19056" b="0"/>
            </a:stretch>
          </a:blipFill>
        </p:spPr>
      </p:sp>
      <p:sp>
        <p:nvSpPr>
          <p:cNvPr name="Freeform 5" id="5"/>
          <p:cNvSpPr/>
          <p:nvPr/>
        </p:nvSpPr>
        <p:spPr>
          <a:xfrm flipH="false" flipV="false" rot="0">
            <a:off x="-5152922" y="-2388553"/>
            <a:ext cx="12461224" cy="8229600"/>
          </a:xfrm>
          <a:custGeom>
            <a:avLst/>
            <a:gdLst/>
            <a:ahLst/>
            <a:cxnLst/>
            <a:rect r="r" b="b" t="t" l="l"/>
            <a:pathLst>
              <a:path h="8229600" w="12461224">
                <a:moveTo>
                  <a:pt x="0" y="0"/>
                </a:moveTo>
                <a:lnTo>
                  <a:pt x="12461224" y="0"/>
                </a:lnTo>
                <a:lnTo>
                  <a:pt x="12461224" y="8229600"/>
                </a:lnTo>
                <a:lnTo>
                  <a:pt x="0" y="8229600"/>
                </a:lnTo>
                <a:lnTo>
                  <a:pt x="0" y="0"/>
                </a:lnTo>
                <a:close/>
              </a:path>
            </a:pathLst>
          </a:custGeom>
          <a:blipFill>
            <a:blip r:embed="rId6"/>
            <a:stretch>
              <a:fillRect l="0" t="0" r="0" b="0"/>
            </a:stretch>
          </a:blipFill>
        </p:spPr>
      </p:sp>
      <p:sp>
        <p:nvSpPr>
          <p:cNvPr name="TextBox 6" id="6"/>
          <p:cNvSpPr txBox="true"/>
          <p:nvPr/>
        </p:nvSpPr>
        <p:spPr>
          <a:xfrm rot="0">
            <a:off x="1077690" y="2769086"/>
            <a:ext cx="11987704" cy="5506156"/>
          </a:xfrm>
          <a:prstGeom prst="rect">
            <a:avLst/>
          </a:prstGeom>
        </p:spPr>
        <p:txBody>
          <a:bodyPr anchor="t" rtlCol="false" tIns="0" lIns="0" bIns="0" rIns="0">
            <a:spAutoFit/>
          </a:bodyPr>
          <a:lstStyle/>
          <a:p>
            <a:pPr algn="ctr">
              <a:lnSpc>
                <a:spcPts val="6261"/>
              </a:lnSpc>
            </a:pPr>
            <a:r>
              <a:rPr lang="en-US" sz="4472" spc="89">
                <a:solidFill>
                  <a:srgbClr val="000000"/>
                </a:solidFill>
                <a:latin typeface="Glacial Indifference"/>
              </a:rPr>
              <a:t>L’arco di Tito è una struttura che  è stato costruita dal popolo ebraico dopo la sconfitta della guerra giudaica nel 69'. Vespasiano dichiarò guerra per diventare imperatore. L’arco prima del 1812 era inglobato nelle strutture del convento di Santa Francesca romana (una chiesa) del tempo.</a:t>
            </a:r>
          </a:p>
        </p:txBody>
      </p:sp>
      <p:sp>
        <p:nvSpPr>
          <p:cNvPr name="Freeform 7" id="7"/>
          <p:cNvSpPr/>
          <p:nvPr/>
        </p:nvSpPr>
        <p:spPr>
          <a:xfrm flipH="false" flipV="false" rot="-10800000">
            <a:off x="-2907546" y="8275242"/>
            <a:ext cx="22339779" cy="5752493"/>
          </a:xfrm>
          <a:custGeom>
            <a:avLst/>
            <a:gdLst/>
            <a:ahLst/>
            <a:cxnLst/>
            <a:rect r="r" b="b" t="t" l="l"/>
            <a:pathLst>
              <a:path h="5752493" w="22339779">
                <a:moveTo>
                  <a:pt x="0" y="0"/>
                </a:moveTo>
                <a:lnTo>
                  <a:pt x="22339779" y="0"/>
                </a:lnTo>
                <a:lnTo>
                  <a:pt x="22339779" y="5752493"/>
                </a:lnTo>
                <a:lnTo>
                  <a:pt x="0" y="5752493"/>
                </a:lnTo>
                <a:lnTo>
                  <a:pt x="0" y="0"/>
                </a:lnTo>
                <a:close/>
              </a:path>
            </a:pathLst>
          </a:custGeom>
          <a:blipFill>
            <a:blip r:embed="rId7"/>
            <a:stretch>
              <a:fillRect l="0" t="0" r="0" b="0"/>
            </a:stretch>
          </a:blipFill>
        </p:spPr>
      </p:sp>
      <p:sp>
        <p:nvSpPr>
          <p:cNvPr name="Freeform 8" id="8"/>
          <p:cNvSpPr/>
          <p:nvPr/>
        </p:nvSpPr>
        <p:spPr>
          <a:xfrm flipH="false" flipV="false" rot="0">
            <a:off x="13207072" y="2392222"/>
            <a:ext cx="4890260" cy="5883020"/>
          </a:xfrm>
          <a:custGeom>
            <a:avLst/>
            <a:gdLst/>
            <a:ahLst/>
            <a:cxnLst/>
            <a:rect r="r" b="b" t="t" l="l"/>
            <a:pathLst>
              <a:path h="5883020" w="4890260">
                <a:moveTo>
                  <a:pt x="0" y="0"/>
                </a:moveTo>
                <a:lnTo>
                  <a:pt x="4890260" y="0"/>
                </a:lnTo>
                <a:lnTo>
                  <a:pt x="4890260" y="5883020"/>
                </a:lnTo>
                <a:lnTo>
                  <a:pt x="0" y="5883020"/>
                </a:lnTo>
                <a:lnTo>
                  <a:pt x="0" y="0"/>
                </a:lnTo>
                <a:close/>
              </a:path>
            </a:pathLst>
          </a:custGeom>
          <a:blipFill>
            <a:blip r:embed="rId8"/>
            <a:stretch>
              <a:fillRect l="0" t="0" r="0" b="0"/>
            </a:stretch>
          </a:blipFill>
        </p:spPr>
      </p:sp>
      <p:sp>
        <p:nvSpPr>
          <p:cNvPr name="TextBox 9" id="9"/>
          <p:cNvSpPr txBox="true"/>
          <p:nvPr/>
        </p:nvSpPr>
        <p:spPr>
          <a:xfrm rot="0">
            <a:off x="3327429" y="865392"/>
            <a:ext cx="11633143" cy="1526830"/>
          </a:xfrm>
          <a:prstGeom prst="rect">
            <a:avLst/>
          </a:prstGeom>
        </p:spPr>
        <p:txBody>
          <a:bodyPr anchor="t" rtlCol="false" tIns="0" lIns="0" bIns="0" rIns="0">
            <a:spAutoFit/>
          </a:bodyPr>
          <a:lstStyle/>
          <a:p>
            <a:pPr algn="ctr">
              <a:lnSpc>
                <a:spcPts val="11795"/>
              </a:lnSpc>
            </a:pPr>
            <a:r>
              <a:rPr lang="en-US" sz="10722">
                <a:solidFill>
                  <a:srgbClr val="42372A"/>
                </a:solidFill>
                <a:latin typeface="Open Sans Bold"/>
              </a:rPr>
              <a:t>L’ARCO DI TITO</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491353">
            <a:off x="2203246" y="2627753"/>
            <a:ext cx="4803220" cy="4562987"/>
          </a:xfrm>
          <a:custGeom>
            <a:avLst/>
            <a:gdLst/>
            <a:ahLst/>
            <a:cxnLst/>
            <a:rect r="r" b="b" t="t" l="l"/>
            <a:pathLst>
              <a:path h="4562987" w="4803220">
                <a:moveTo>
                  <a:pt x="0" y="0"/>
                </a:moveTo>
                <a:lnTo>
                  <a:pt x="4803220" y="0"/>
                </a:lnTo>
                <a:lnTo>
                  <a:pt x="4803220" y="4562988"/>
                </a:lnTo>
                <a:lnTo>
                  <a:pt x="0" y="4562988"/>
                </a:lnTo>
                <a:lnTo>
                  <a:pt x="0" y="0"/>
                </a:lnTo>
                <a:close/>
              </a:path>
            </a:pathLst>
          </a:custGeom>
          <a:blipFill>
            <a:blip r:embed="rId3"/>
            <a:stretch>
              <a:fillRect l="-14341" t="0" r="-26606" b="0"/>
            </a:stretch>
          </a:blipFill>
        </p:spPr>
      </p:sp>
      <p:sp>
        <p:nvSpPr>
          <p:cNvPr name="Freeform 4" id="4"/>
          <p:cNvSpPr/>
          <p:nvPr/>
        </p:nvSpPr>
        <p:spPr>
          <a:xfrm flipH="false" flipV="false" rot="515832">
            <a:off x="1945235" y="2285613"/>
            <a:ext cx="5319242" cy="6183365"/>
          </a:xfrm>
          <a:custGeom>
            <a:avLst/>
            <a:gdLst/>
            <a:ahLst/>
            <a:cxnLst/>
            <a:rect r="r" b="b" t="t" l="l"/>
            <a:pathLst>
              <a:path h="6183365" w="5319242">
                <a:moveTo>
                  <a:pt x="0" y="0"/>
                </a:moveTo>
                <a:lnTo>
                  <a:pt x="5319242" y="0"/>
                </a:lnTo>
                <a:lnTo>
                  <a:pt x="5319242" y="6183365"/>
                </a:lnTo>
                <a:lnTo>
                  <a:pt x="0" y="6183365"/>
                </a:lnTo>
                <a:lnTo>
                  <a:pt x="0" y="0"/>
                </a:lnTo>
                <a:close/>
              </a:path>
            </a:pathLst>
          </a:custGeom>
          <a:blipFill>
            <a:blip r:embed="rId4"/>
            <a:stretch>
              <a:fillRect l="0" t="0" r="0" b="-3488"/>
            </a:stretch>
          </a:blipFill>
        </p:spPr>
      </p:sp>
      <p:sp>
        <p:nvSpPr>
          <p:cNvPr name="Freeform 5" id="5"/>
          <p:cNvSpPr/>
          <p:nvPr/>
        </p:nvSpPr>
        <p:spPr>
          <a:xfrm flipH="false" flipV="false" rot="0">
            <a:off x="13784325" y="7095948"/>
            <a:ext cx="5542766" cy="3695177"/>
          </a:xfrm>
          <a:custGeom>
            <a:avLst/>
            <a:gdLst/>
            <a:ahLst/>
            <a:cxnLst/>
            <a:rect r="r" b="b" t="t" l="l"/>
            <a:pathLst>
              <a:path h="3695177" w="5542766">
                <a:moveTo>
                  <a:pt x="0" y="0"/>
                </a:moveTo>
                <a:lnTo>
                  <a:pt x="5542766" y="0"/>
                </a:lnTo>
                <a:lnTo>
                  <a:pt x="5542766" y="3695177"/>
                </a:lnTo>
                <a:lnTo>
                  <a:pt x="0" y="3695177"/>
                </a:lnTo>
                <a:lnTo>
                  <a:pt x="0" y="0"/>
                </a:lnTo>
                <a:close/>
              </a:path>
            </a:pathLst>
          </a:custGeom>
          <a:blipFill>
            <a:blip r:embed="rId5"/>
            <a:stretch>
              <a:fillRect l="0" t="0" r="0" b="0"/>
            </a:stretch>
          </a:blipFill>
        </p:spPr>
      </p:sp>
      <p:sp>
        <p:nvSpPr>
          <p:cNvPr name="Freeform 6" id="6"/>
          <p:cNvSpPr/>
          <p:nvPr/>
        </p:nvSpPr>
        <p:spPr>
          <a:xfrm flipH="false" flipV="false" rot="-5400000">
            <a:off x="-8473277" y="3052521"/>
            <a:ext cx="16230600" cy="5072953"/>
          </a:xfrm>
          <a:custGeom>
            <a:avLst/>
            <a:gdLst/>
            <a:ahLst/>
            <a:cxnLst/>
            <a:rect r="r" b="b" t="t" l="l"/>
            <a:pathLst>
              <a:path h="5072953" w="16230600">
                <a:moveTo>
                  <a:pt x="0" y="0"/>
                </a:moveTo>
                <a:lnTo>
                  <a:pt x="16230600" y="0"/>
                </a:lnTo>
                <a:lnTo>
                  <a:pt x="16230600" y="5072954"/>
                </a:lnTo>
                <a:lnTo>
                  <a:pt x="0" y="5072954"/>
                </a:lnTo>
                <a:lnTo>
                  <a:pt x="0" y="0"/>
                </a:lnTo>
                <a:close/>
              </a:path>
            </a:pathLst>
          </a:custGeom>
          <a:blipFill>
            <a:blip r:embed="rId6"/>
            <a:stretch>
              <a:fillRect l="0" t="0" r="0" b="0"/>
            </a:stretch>
          </a:blipFill>
        </p:spPr>
      </p:sp>
      <p:sp>
        <p:nvSpPr>
          <p:cNvPr name="TextBox 7" id="7"/>
          <p:cNvSpPr txBox="true"/>
          <p:nvPr/>
        </p:nvSpPr>
        <p:spPr>
          <a:xfrm rot="0">
            <a:off x="6994870" y="2213675"/>
            <a:ext cx="10596903" cy="4669890"/>
          </a:xfrm>
          <a:prstGeom prst="rect">
            <a:avLst/>
          </a:prstGeom>
        </p:spPr>
        <p:txBody>
          <a:bodyPr anchor="t" rtlCol="false" tIns="0" lIns="0" bIns="0" rIns="0">
            <a:spAutoFit/>
          </a:bodyPr>
          <a:lstStyle/>
          <a:p>
            <a:pPr algn="ctr">
              <a:lnSpc>
                <a:spcPts val="6154"/>
              </a:lnSpc>
            </a:pPr>
            <a:r>
              <a:rPr lang="en-US" sz="4396">
                <a:solidFill>
                  <a:srgbClr val="000000"/>
                </a:solidFill>
                <a:latin typeface="Open Sans"/>
              </a:rPr>
              <a:t>Nel 70 d.C. romani saccheggiarono Gerusalemme e distrussero il tempio e presero il candelabro a sette braccia,  le trombe d’argento e insieme al ricco bottino uccisero maggior parte della popolazione.</a:t>
            </a:r>
          </a:p>
        </p:txBody>
      </p:sp>
      <p:sp>
        <p:nvSpPr>
          <p:cNvPr name="TextBox 8" id="8"/>
          <p:cNvSpPr txBox="true"/>
          <p:nvPr/>
        </p:nvSpPr>
        <p:spPr>
          <a:xfrm rot="0">
            <a:off x="4729401" y="159703"/>
            <a:ext cx="12529899"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LA GUERRA GIUDAICA</a:t>
            </a:r>
          </a:p>
        </p:txBody>
      </p:sp>
    </p:spTree>
  </p:cSld>
  <p:clrMapOvr>
    <a:masterClrMapping/>
  </p:clrMapOvr>
  <p:transition spd="slow">
    <p:push dir="l"/>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0">
            <a:off x="-19168770" y="-6161351"/>
            <a:ext cx="25475295" cy="18850254"/>
          </a:xfrm>
          <a:custGeom>
            <a:avLst/>
            <a:gdLst/>
            <a:ahLst/>
            <a:cxnLst/>
            <a:rect r="r" b="b" t="t" l="l"/>
            <a:pathLst>
              <a:path h="18850254" w="25475295">
                <a:moveTo>
                  <a:pt x="0" y="0"/>
                </a:moveTo>
                <a:lnTo>
                  <a:pt x="25475295" y="0"/>
                </a:lnTo>
                <a:lnTo>
                  <a:pt x="25475295" y="18850255"/>
                </a:lnTo>
                <a:lnTo>
                  <a:pt x="0" y="18850255"/>
                </a:lnTo>
                <a:lnTo>
                  <a:pt x="0" y="0"/>
                </a:lnTo>
                <a:close/>
              </a:path>
            </a:pathLst>
          </a:custGeom>
          <a:blipFill>
            <a:blip r:embed="rId3"/>
            <a:stretch>
              <a:fillRect l="0" t="0" r="0" b="0"/>
            </a:stretch>
          </a:blipFill>
        </p:spPr>
      </p:sp>
      <p:sp>
        <p:nvSpPr>
          <p:cNvPr name="TextBox 4" id="4"/>
          <p:cNvSpPr txBox="true"/>
          <p:nvPr/>
        </p:nvSpPr>
        <p:spPr>
          <a:xfrm rot="0">
            <a:off x="3246457" y="2415186"/>
            <a:ext cx="12496118" cy="7434859"/>
          </a:xfrm>
          <a:prstGeom prst="rect">
            <a:avLst/>
          </a:prstGeom>
        </p:spPr>
        <p:txBody>
          <a:bodyPr anchor="t" rtlCol="false" tIns="0" lIns="0" bIns="0" rIns="0">
            <a:spAutoFit/>
          </a:bodyPr>
          <a:lstStyle/>
          <a:p>
            <a:pPr algn="ctr">
              <a:lnSpc>
                <a:spcPts val="6529"/>
              </a:lnSpc>
            </a:pPr>
            <a:r>
              <a:rPr lang="en-US" sz="4664">
                <a:solidFill>
                  <a:srgbClr val="000000"/>
                </a:solidFill>
                <a:latin typeface="Open Sans"/>
              </a:rPr>
              <a:t>L’arco di Tito è stato un modo per confrontarci con la religione ebraica che  ci permette di accostare la nostra cristiana. </a:t>
            </a:r>
          </a:p>
          <a:p>
            <a:pPr algn="ctr">
              <a:lnSpc>
                <a:spcPts val="6529"/>
              </a:lnSpc>
            </a:pPr>
            <a:r>
              <a:rPr lang="en-US" sz="4664">
                <a:solidFill>
                  <a:srgbClr val="000000"/>
                </a:solidFill>
                <a:latin typeface="Open Sans"/>
              </a:rPr>
              <a:t>Il viaggio nel museo ci ha guidati verso un rapporto più aperto non solo con questa cultura ma anche con le altre presenti nel mondo. é stata un’ occasione per ricordare la guerra in Iran sentita così vicina, un confronto con  la guerra giudaica.</a:t>
            </a:r>
          </a:p>
        </p:txBody>
      </p:sp>
      <p:sp>
        <p:nvSpPr>
          <p:cNvPr name="Freeform 5" id="5"/>
          <p:cNvSpPr/>
          <p:nvPr/>
        </p:nvSpPr>
        <p:spPr>
          <a:xfrm flipH="false" flipV="false" rot="0">
            <a:off x="-1501049" y="6509905"/>
            <a:ext cx="9495012" cy="8229600"/>
          </a:xfrm>
          <a:custGeom>
            <a:avLst/>
            <a:gdLst/>
            <a:ahLst/>
            <a:cxnLst/>
            <a:rect r="r" b="b" t="t" l="l"/>
            <a:pathLst>
              <a:path h="8229600" w="9495012">
                <a:moveTo>
                  <a:pt x="0" y="0"/>
                </a:moveTo>
                <a:lnTo>
                  <a:pt x="9495012" y="0"/>
                </a:lnTo>
                <a:lnTo>
                  <a:pt x="9495012"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1268723">
            <a:off x="15719657" y="7588106"/>
            <a:ext cx="3079286" cy="3756024"/>
          </a:xfrm>
          <a:custGeom>
            <a:avLst/>
            <a:gdLst/>
            <a:ahLst/>
            <a:cxnLst/>
            <a:rect r="r" b="b" t="t" l="l"/>
            <a:pathLst>
              <a:path h="3756024" w="3079286">
                <a:moveTo>
                  <a:pt x="0" y="0"/>
                </a:moveTo>
                <a:lnTo>
                  <a:pt x="3079286" y="0"/>
                </a:lnTo>
                <a:lnTo>
                  <a:pt x="3079286" y="3756024"/>
                </a:lnTo>
                <a:lnTo>
                  <a:pt x="0" y="3756024"/>
                </a:lnTo>
                <a:lnTo>
                  <a:pt x="0" y="0"/>
                </a:lnTo>
                <a:close/>
              </a:path>
            </a:pathLst>
          </a:custGeom>
          <a:blipFill>
            <a:blip r:embed="rId5"/>
            <a:stretch>
              <a:fillRect l="0" t="0" r="0" b="0"/>
            </a:stretch>
          </a:blipFill>
        </p:spPr>
      </p:sp>
      <p:sp>
        <p:nvSpPr>
          <p:cNvPr name="Freeform 7" id="7"/>
          <p:cNvSpPr/>
          <p:nvPr/>
        </p:nvSpPr>
        <p:spPr>
          <a:xfrm flipH="false" flipV="false" rot="0">
            <a:off x="13756839" y="-633845"/>
            <a:ext cx="5615903" cy="5777345"/>
          </a:xfrm>
          <a:custGeom>
            <a:avLst/>
            <a:gdLst/>
            <a:ahLst/>
            <a:cxnLst/>
            <a:rect r="r" b="b" t="t" l="l"/>
            <a:pathLst>
              <a:path h="5777345" w="5615903">
                <a:moveTo>
                  <a:pt x="0" y="0"/>
                </a:moveTo>
                <a:lnTo>
                  <a:pt x="5615903" y="0"/>
                </a:lnTo>
                <a:lnTo>
                  <a:pt x="5615903" y="5777345"/>
                </a:lnTo>
                <a:lnTo>
                  <a:pt x="0" y="5777345"/>
                </a:lnTo>
                <a:lnTo>
                  <a:pt x="0" y="0"/>
                </a:lnTo>
                <a:close/>
              </a:path>
            </a:pathLst>
          </a:custGeom>
          <a:blipFill>
            <a:blip r:embed="rId6"/>
            <a:stretch>
              <a:fillRect l="0" t="0" r="0" b="0"/>
            </a:stretch>
          </a:blipFill>
        </p:spPr>
      </p:sp>
      <p:sp>
        <p:nvSpPr>
          <p:cNvPr name="Freeform 8" id="8"/>
          <p:cNvSpPr/>
          <p:nvPr/>
        </p:nvSpPr>
        <p:spPr>
          <a:xfrm flipH="false" flipV="false" rot="0">
            <a:off x="0" y="0"/>
            <a:ext cx="4470969" cy="4141235"/>
          </a:xfrm>
          <a:custGeom>
            <a:avLst/>
            <a:gdLst/>
            <a:ahLst/>
            <a:cxnLst/>
            <a:rect r="r" b="b" t="t" l="l"/>
            <a:pathLst>
              <a:path h="4141235" w="4470969">
                <a:moveTo>
                  <a:pt x="0" y="0"/>
                </a:moveTo>
                <a:lnTo>
                  <a:pt x="4470969" y="0"/>
                </a:lnTo>
                <a:lnTo>
                  <a:pt x="4470969" y="4141235"/>
                </a:lnTo>
                <a:lnTo>
                  <a:pt x="0" y="41412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5964237" y="565039"/>
            <a:ext cx="7175632"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RIFLESSIONI</a:t>
            </a:r>
          </a:p>
        </p:txBody>
      </p:sp>
    </p:spTree>
  </p:cSld>
  <p:clrMapOvr>
    <a:masterClrMapping/>
  </p:clrMapOvr>
  <p:transition spd="slow">
    <p:push dir="l"/>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5400000">
            <a:off x="8470782" y="-1379653"/>
            <a:ext cx="10599852" cy="13359158"/>
          </a:xfrm>
          <a:custGeom>
            <a:avLst/>
            <a:gdLst/>
            <a:ahLst/>
            <a:cxnLst/>
            <a:rect r="r" b="b" t="t" l="l"/>
            <a:pathLst>
              <a:path h="13359158" w="10599852">
                <a:moveTo>
                  <a:pt x="0" y="0"/>
                </a:moveTo>
                <a:lnTo>
                  <a:pt x="10599853" y="0"/>
                </a:lnTo>
                <a:lnTo>
                  <a:pt x="10599853" y="13359158"/>
                </a:lnTo>
                <a:lnTo>
                  <a:pt x="0" y="13359158"/>
                </a:lnTo>
                <a:lnTo>
                  <a:pt x="0" y="0"/>
                </a:lnTo>
                <a:close/>
              </a:path>
            </a:pathLst>
          </a:custGeom>
          <a:blipFill>
            <a:blip r:embed="rId3"/>
            <a:stretch>
              <a:fillRect l="0" t="0" r="-238592" b="0"/>
            </a:stretch>
          </a:blipFill>
        </p:spPr>
      </p:sp>
      <p:sp>
        <p:nvSpPr>
          <p:cNvPr name="Freeform 4" id="4"/>
          <p:cNvSpPr/>
          <p:nvPr/>
        </p:nvSpPr>
        <p:spPr>
          <a:xfrm flipH="false" flipV="false" rot="-639955">
            <a:off x="-4140777" y="-2988916"/>
            <a:ext cx="14151682" cy="5094606"/>
          </a:xfrm>
          <a:custGeom>
            <a:avLst/>
            <a:gdLst/>
            <a:ahLst/>
            <a:cxnLst/>
            <a:rect r="r" b="b" t="t" l="l"/>
            <a:pathLst>
              <a:path h="5094606" w="14151682">
                <a:moveTo>
                  <a:pt x="0" y="0"/>
                </a:moveTo>
                <a:lnTo>
                  <a:pt x="14151682" y="0"/>
                </a:lnTo>
                <a:lnTo>
                  <a:pt x="14151682" y="5094605"/>
                </a:lnTo>
                <a:lnTo>
                  <a:pt x="0" y="5094605"/>
                </a:lnTo>
                <a:lnTo>
                  <a:pt x="0" y="0"/>
                </a:lnTo>
                <a:close/>
              </a:path>
            </a:pathLst>
          </a:custGeom>
          <a:blipFill>
            <a:blip r:embed="rId4"/>
            <a:stretch>
              <a:fillRect l="0" t="0" r="0" b="0"/>
            </a:stretch>
          </a:blipFill>
        </p:spPr>
      </p:sp>
      <p:sp>
        <p:nvSpPr>
          <p:cNvPr name="Freeform 5" id="5"/>
          <p:cNvSpPr/>
          <p:nvPr/>
        </p:nvSpPr>
        <p:spPr>
          <a:xfrm flipH="false" flipV="false" rot="0">
            <a:off x="12543197" y="-2035098"/>
            <a:ext cx="9432206" cy="8229600"/>
          </a:xfrm>
          <a:custGeom>
            <a:avLst/>
            <a:gdLst/>
            <a:ahLst/>
            <a:cxnLst/>
            <a:rect r="r" b="b" t="t" l="l"/>
            <a:pathLst>
              <a:path h="8229600" w="9432206">
                <a:moveTo>
                  <a:pt x="0" y="0"/>
                </a:moveTo>
                <a:lnTo>
                  <a:pt x="9432206" y="0"/>
                </a:lnTo>
                <a:lnTo>
                  <a:pt x="9432206" y="8229600"/>
                </a:lnTo>
                <a:lnTo>
                  <a:pt x="0" y="8229600"/>
                </a:lnTo>
                <a:lnTo>
                  <a:pt x="0" y="0"/>
                </a:lnTo>
                <a:close/>
              </a:path>
            </a:pathLst>
          </a:custGeom>
          <a:blipFill>
            <a:blip r:embed="rId5"/>
            <a:stretch>
              <a:fillRect l="0" t="0" r="0" b="0"/>
            </a:stretch>
          </a:blipFill>
        </p:spPr>
      </p:sp>
      <p:sp>
        <p:nvSpPr>
          <p:cNvPr name="Freeform 6" id="6"/>
          <p:cNvSpPr/>
          <p:nvPr/>
        </p:nvSpPr>
        <p:spPr>
          <a:xfrm flipH="false" flipV="false" rot="0">
            <a:off x="1981543" y="1463560"/>
            <a:ext cx="5519910" cy="7359879"/>
          </a:xfrm>
          <a:custGeom>
            <a:avLst/>
            <a:gdLst/>
            <a:ahLst/>
            <a:cxnLst/>
            <a:rect r="r" b="b" t="t" l="l"/>
            <a:pathLst>
              <a:path h="7359879" w="5519910">
                <a:moveTo>
                  <a:pt x="0" y="0"/>
                </a:moveTo>
                <a:lnTo>
                  <a:pt x="5519910" y="0"/>
                </a:lnTo>
                <a:lnTo>
                  <a:pt x="5519910" y="7359880"/>
                </a:lnTo>
                <a:lnTo>
                  <a:pt x="0" y="7359880"/>
                </a:lnTo>
                <a:lnTo>
                  <a:pt x="0" y="0"/>
                </a:lnTo>
                <a:close/>
              </a:path>
            </a:pathLst>
          </a:custGeom>
          <a:blipFill>
            <a:blip r:embed="rId6"/>
            <a:stretch>
              <a:fillRect l="0" t="0" r="0" b="0"/>
            </a:stretch>
          </a:blipFill>
        </p:spPr>
      </p:sp>
      <p:sp>
        <p:nvSpPr>
          <p:cNvPr name="TextBox 7" id="7"/>
          <p:cNvSpPr txBox="true"/>
          <p:nvPr/>
        </p:nvSpPr>
        <p:spPr>
          <a:xfrm rot="0">
            <a:off x="8827457" y="582833"/>
            <a:ext cx="9848403" cy="2095223"/>
          </a:xfrm>
          <a:prstGeom prst="rect">
            <a:avLst/>
          </a:prstGeom>
        </p:spPr>
        <p:txBody>
          <a:bodyPr anchor="t" rtlCol="false" tIns="0" lIns="0" bIns="0" rIns="0">
            <a:spAutoFit/>
          </a:bodyPr>
          <a:lstStyle/>
          <a:p>
            <a:pPr algn="ctr">
              <a:lnSpc>
                <a:spcPts val="8225"/>
              </a:lnSpc>
            </a:pPr>
            <a:r>
              <a:rPr lang="en-US" sz="7478">
                <a:solidFill>
                  <a:srgbClr val="42372A"/>
                </a:solidFill>
                <a:latin typeface="Carelia"/>
              </a:rPr>
              <a:t>Il Simonino di Trento</a:t>
            </a:r>
          </a:p>
        </p:txBody>
      </p:sp>
      <p:sp>
        <p:nvSpPr>
          <p:cNvPr name="TextBox 8" id="8"/>
          <p:cNvSpPr txBox="true"/>
          <p:nvPr/>
        </p:nvSpPr>
        <p:spPr>
          <a:xfrm rot="0">
            <a:off x="9144000" y="2493612"/>
            <a:ext cx="8699725" cy="7947743"/>
          </a:xfrm>
          <a:prstGeom prst="rect">
            <a:avLst/>
          </a:prstGeom>
        </p:spPr>
        <p:txBody>
          <a:bodyPr anchor="t" rtlCol="false" tIns="0" lIns="0" bIns="0" rIns="0">
            <a:spAutoFit/>
          </a:bodyPr>
          <a:lstStyle/>
          <a:p>
            <a:pPr algn="ctr">
              <a:lnSpc>
                <a:spcPts val="4215"/>
              </a:lnSpc>
              <a:spcBef>
                <a:spcPct val="0"/>
              </a:spcBef>
            </a:pPr>
            <a:r>
              <a:rPr lang="en-US" sz="3011">
                <a:solidFill>
                  <a:srgbClr val="42372A"/>
                </a:solidFill>
                <a:latin typeface="Open Sans"/>
              </a:rPr>
              <a:t>In una delle ultime sale visitate ci è stato raccontato un fatto storico triste, avvenuto proprio nella nostra città. Nel 1475, un bambino di due anni che viveva nella città di Trento scomparve e fu successivamente ritrovato morto vicino a una casa abitata da famiglie ebree. Il vescovo dell’epoca sostenne che la sua morte fu  dovuta a un “omicidio rituale” in cui gli ebrei raccoglievano il suo sangue per preparare il pane azzimo. I quindici ebrei che si credevano essere coinvolti nel fatto vennero torturati fino alla morte. Alla fine si scoprì che non erano stati loro, perché nella cultura ebraica il sangue è considerato sacro.</a:t>
            </a:r>
          </a:p>
          <a:p>
            <a:pPr algn="ctr">
              <a:lnSpc>
                <a:spcPts val="4215"/>
              </a:lnSpc>
              <a:spcBef>
                <a:spcPct val="0"/>
              </a:spcBef>
            </a:pPr>
            <a:r>
              <a:rPr lang="en-US" sz="3011">
                <a:solidFill>
                  <a:srgbClr val="42372A"/>
                </a:solidFill>
                <a:latin typeface="Open Sans"/>
              </a:rPr>
              <a:t> </a:t>
            </a:r>
          </a:p>
        </p:txBody>
      </p:sp>
      <p:sp>
        <p:nvSpPr>
          <p:cNvPr name="Freeform 9" id="9"/>
          <p:cNvSpPr/>
          <p:nvPr/>
        </p:nvSpPr>
        <p:spPr>
          <a:xfrm flipH="false" flipV="false" rot="1257330">
            <a:off x="-510943" y="6945428"/>
            <a:ext cx="3079286" cy="3756024"/>
          </a:xfrm>
          <a:custGeom>
            <a:avLst/>
            <a:gdLst/>
            <a:ahLst/>
            <a:cxnLst/>
            <a:rect r="r" b="b" t="t" l="l"/>
            <a:pathLst>
              <a:path h="3756024" w="3079286">
                <a:moveTo>
                  <a:pt x="0" y="0"/>
                </a:moveTo>
                <a:lnTo>
                  <a:pt x="3079286" y="0"/>
                </a:lnTo>
                <a:lnTo>
                  <a:pt x="3079286" y="3756024"/>
                </a:lnTo>
                <a:lnTo>
                  <a:pt x="0" y="3756024"/>
                </a:lnTo>
                <a:lnTo>
                  <a:pt x="0" y="0"/>
                </a:lnTo>
                <a:close/>
              </a:path>
            </a:pathLst>
          </a:custGeom>
          <a:blipFill>
            <a:blip r:embed="rId7"/>
            <a:stretch>
              <a:fillRect l="0" t="0" r="0" b="0"/>
            </a:stretch>
          </a:blipFill>
        </p:spPr>
      </p:sp>
    </p:spTree>
  </p:cSld>
  <p:clrMapOvr>
    <a:masterClrMapping/>
  </p:clrMapOvr>
  <p:transition spd="slow">
    <p:push dir="l"/>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639955">
            <a:off x="-675678" y="8413246"/>
            <a:ext cx="19639355" cy="7239294"/>
          </a:xfrm>
          <a:custGeom>
            <a:avLst/>
            <a:gdLst/>
            <a:ahLst/>
            <a:cxnLst/>
            <a:rect r="r" b="b" t="t" l="l"/>
            <a:pathLst>
              <a:path h="7239294" w="19639355">
                <a:moveTo>
                  <a:pt x="0" y="0"/>
                </a:moveTo>
                <a:lnTo>
                  <a:pt x="19639356" y="0"/>
                </a:lnTo>
                <a:lnTo>
                  <a:pt x="19639356" y="7239294"/>
                </a:lnTo>
                <a:lnTo>
                  <a:pt x="0" y="7239294"/>
                </a:lnTo>
                <a:lnTo>
                  <a:pt x="0" y="0"/>
                </a:lnTo>
                <a:close/>
              </a:path>
            </a:pathLst>
          </a:custGeom>
          <a:blipFill>
            <a:blip r:embed="rId3"/>
            <a:stretch>
              <a:fillRect l="-26461" t="-49350" r="-26461" b="0"/>
            </a:stretch>
          </a:blipFill>
        </p:spPr>
      </p:sp>
      <p:grpSp>
        <p:nvGrpSpPr>
          <p:cNvPr name="Group 4" id="4"/>
          <p:cNvGrpSpPr>
            <a:grpSpLocks noChangeAspect="true"/>
          </p:cNvGrpSpPr>
          <p:nvPr/>
        </p:nvGrpSpPr>
        <p:grpSpPr>
          <a:xfrm rot="1214546">
            <a:off x="-38537" y="-225927"/>
            <a:ext cx="5098642" cy="5923144"/>
            <a:chOff x="0" y="0"/>
            <a:chExt cx="5466080" cy="6350000"/>
          </a:xfrm>
        </p:grpSpPr>
        <p:sp>
          <p:nvSpPr>
            <p:cNvPr name="Freeform 5" id="5"/>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name="Freeform 6" id="6"/>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0" t="-28551" r="0" b="-28551"/>
              </a:stretch>
            </a:blipFill>
          </p:spPr>
        </p:sp>
        <p:sp>
          <p:nvSpPr>
            <p:cNvPr name="Freeform 7" id="7"/>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8" id="8"/>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grpSp>
        <p:nvGrpSpPr>
          <p:cNvPr name="Group 9" id="9"/>
          <p:cNvGrpSpPr>
            <a:grpSpLocks noChangeAspect="true"/>
          </p:cNvGrpSpPr>
          <p:nvPr/>
        </p:nvGrpSpPr>
        <p:grpSpPr>
          <a:xfrm rot="1109961">
            <a:off x="37604" y="4589215"/>
            <a:ext cx="4946361" cy="5746237"/>
            <a:chOff x="0" y="0"/>
            <a:chExt cx="5466080" cy="6350000"/>
          </a:xfrm>
        </p:grpSpPr>
        <p:sp>
          <p:nvSpPr>
            <p:cNvPr name="Freeform 10" id="10"/>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name="Freeform 11" id="11"/>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0" t="-20701" r="0" b="-20701"/>
              </a:stretch>
            </a:blipFill>
          </p:spPr>
        </p:sp>
        <p:sp>
          <p:nvSpPr>
            <p:cNvPr name="Freeform 12" id="12"/>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3" id="13"/>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sp>
        <p:nvSpPr>
          <p:cNvPr name="Freeform 14" id="14"/>
          <p:cNvSpPr/>
          <p:nvPr/>
        </p:nvSpPr>
        <p:spPr>
          <a:xfrm flipH="false" flipV="false" rot="0">
            <a:off x="6873586" y="8887782"/>
            <a:ext cx="16230600" cy="4544568"/>
          </a:xfrm>
          <a:custGeom>
            <a:avLst/>
            <a:gdLst/>
            <a:ahLst/>
            <a:cxnLst/>
            <a:rect r="r" b="b" t="t" l="l"/>
            <a:pathLst>
              <a:path h="4544568" w="16230600">
                <a:moveTo>
                  <a:pt x="0" y="0"/>
                </a:moveTo>
                <a:lnTo>
                  <a:pt x="16230600" y="0"/>
                </a:lnTo>
                <a:lnTo>
                  <a:pt x="16230600" y="4544568"/>
                </a:lnTo>
                <a:lnTo>
                  <a:pt x="0" y="4544568"/>
                </a:lnTo>
                <a:lnTo>
                  <a:pt x="0" y="0"/>
                </a:lnTo>
                <a:close/>
              </a:path>
            </a:pathLst>
          </a:custGeom>
          <a:blipFill>
            <a:blip r:embed="rId6"/>
            <a:stretch>
              <a:fillRect l="0" t="0" r="0" b="0"/>
            </a:stretch>
          </a:blipFill>
        </p:spPr>
      </p:sp>
      <p:sp>
        <p:nvSpPr>
          <p:cNvPr name="TextBox 15" id="15"/>
          <p:cNvSpPr txBox="true"/>
          <p:nvPr/>
        </p:nvSpPr>
        <p:spPr>
          <a:xfrm rot="0">
            <a:off x="6739578" y="2587637"/>
            <a:ext cx="10666978" cy="6300146"/>
          </a:xfrm>
          <a:prstGeom prst="rect">
            <a:avLst/>
          </a:prstGeom>
        </p:spPr>
        <p:txBody>
          <a:bodyPr anchor="t" rtlCol="false" tIns="0" lIns="0" bIns="0" rIns="0">
            <a:spAutoFit/>
          </a:bodyPr>
          <a:lstStyle/>
          <a:p>
            <a:pPr>
              <a:lnSpc>
                <a:spcPts val="5141"/>
              </a:lnSpc>
              <a:spcBef>
                <a:spcPct val="0"/>
              </a:spcBef>
            </a:pPr>
            <a:r>
              <a:rPr lang="en-US" sz="3672">
                <a:solidFill>
                  <a:srgbClr val="000000"/>
                </a:solidFill>
                <a:latin typeface="Open Sans"/>
              </a:rPr>
              <a:t>La storia di Simonino da Trento ci ha colpiti parecchio, non potevamo credere che potesse essere successa una cosa così tremenda.</a:t>
            </a:r>
          </a:p>
          <a:p>
            <a:pPr>
              <a:lnSpc>
                <a:spcPts val="5141"/>
              </a:lnSpc>
              <a:spcBef>
                <a:spcPct val="0"/>
              </a:spcBef>
            </a:pPr>
            <a:r>
              <a:rPr lang="en-US" sz="3672">
                <a:solidFill>
                  <a:srgbClr val="000000"/>
                </a:solidFill>
                <a:latin typeface="Open Sans"/>
              </a:rPr>
              <a:t>Quando ci hanno raccontato questa vicenda siamo rimasti turbati, ma anche un po’ perplessi perché per gli Ebrei il sangue era considerato sacro ed erano stati accusati lo stesso di un crimine tanto atroce. Inoltre Simonine venne venerato fino quasi ai giorni nostri.</a:t>
            </a:r>
          </a:p>
          <a:p>
            <a:pPr algn="ctr">
              <a:lnSpc>
                <a:spcPts val="3854"/>
              </a:lnSpc>
              <a:spcBef>
                <a:spcPct val="0"/>
              </a:spcBef>
            </a:pPr>
            <a:r>
              <a:rPr lang="en-US" sz="2753">
                <a:solidFill>
                  <a:srgbClr val="000000"/>
                </a:solidFill>
                <a:latin typeface="Open Sans Bold"/>
              </a:rPr>
              <a:t> </a:t>
            </a:r>
          </a:p>
        </p:txBody>
      </p:sp>
      <p:sp>
        <p:nvSpPr>
          <p:cNvPr name="Freeform 16" id="16"/>
          <p:cNvSpPr/>
          <p:nvPr/>
        </p:nvSpPr>
        <p:spPr>
          <a:xfrm flipH="false" flipV="false" rot="5400000">
            <a:off x="15418662" y="-368877"/>
            <a:ext cx="3975786" cy="4114800"/>
          </a:xfrm>
          <a:custGeom>
            <a:avLst/>
            <a:gdLst/>
            <a:ahLst/>
            <a:cxnLst/>
            <a:rect r="r" b="b" t="t" l="l"/>
            <a:pathLst>
              <a:path h="4114800" w="3975786">
                <a:moveTo>
                  <a:pt x="0" y="0"/>
                </a:moveTo>
                <a:lnTo>
                  <a:pt x="3975787" y="0"/>
                </a:lnTo>
                <a:lnTo>
                  <a:pt x="397578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1908784" y="273744"/>
            <a:ext cx="16854021" cy="1367038"/>
          </a:xfrm>
          <a:prstGeom prst="rect">
            <a:avLst/>
          </a:prstGeom>
        </p:spPr>
        <p:txBody>
          <a:bodyPr anchor="t" rtlCol="false" tIns="0" lIns="0" bIns="0" rIns="0">
            <a:spAutoFit/>
          </a:bodyPr>
          <a:lstStyle/>
          <a:p>
            <a:pPr algn="ctr">
              <a:lnSpc>
                <a:spcPts val="11276"/>
              </a:lnSpc>
            </a:pPr>
            <a:r>
              <a:rPr lang="en-US" sz="8054">
                <a:solidFill>
                  <a:srgbClr val="000000"/>
                </a:solidFill>
                <a:latin typeface="Carelia"/>
              </a:rPr>
              <a:t>           RIFLESSIONI FINALI</a:t>
            </a:r>
          </a:p>
        </p:txBody>
      </p:sp>
    </p:spTree>
  </p:cSld>
  <p:clrMapOvr>
    <a:masterClrMapping/>
  </p:clrMapOvr>
  <p:transition spd="slow">
    <p:push dir="l"/>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0">
            <a:off x="1028700" y="8217680"/>
            <a:ext cx="16230600" cy="4938740"/>
          </a:xfrm>
          <a:custGeom>
            <a:avLst/>
            <a:gdLst/>
            <a:ahLst/>
            <a:cxnLst/>
            <a:rect r="r" b="b" t="t" l="l"/>
            <a:pathLst>
              <a:path h="4938740" w="16230600">
                <a:moveTo>
                  <a:pt x="0" y="0"/>
                </a:moveTo>
                <a:lnTo>
                  <a:pt x="16230600" y="0"/>
                </a:lnTo>
                <a:lnTo>
                  <a:pt x="16230600" y="4938740"/>
                </a:lnTo>
                <a:lnTo>
                  <a:pt x="0" y="4938740"/>
                </a:lnTo>
                <a:lnTo>
                  <a:pt x="0" y="0"/>
                </a:lnTo>
                <a:close/>
              </a:path>
            </a:pathLst>
          </a:custGeom>
          <a:blipFill>
            <a:blip r:embed="rId3"/>
            <a:stretch>
              <a:fillRect l="0" t="0" r="0" b="0"/>
            </a:stretch>
          </a:blipFill>
        </p:spPr>
      </p:sp>
      <p:sp>
        <p:nvSpPr>
          <p:cNvPr name="Freeform 4" id="4"/>
          <p:cNvSpPr/>
          <p:nvPr/>
        </p:nvSpPr>
        <p:spPr>
          <a:xfrm flipH="false" flipV="false" rot="-84303">
            <a:off x="2566156" y="2695080"/>
            <a:ext cx="13155688" cy="4896840"/>
          </a:xfrm>
          <a:custGeom>
            <a:avLst/>
            <a:gdLst/>
            <a:ahLst/>
            <a:cxnLst/>
            <a:rect r="r" b="b" t="t" l="l"/>
            <a:pathLst>
              <a:path h="4896840" w="13155688">
                <a:moveTo>
                  <a:pt x="0" y="0"/>
                </a:moveTo>
                <a:lnTo>
                  <a:pt x="13155688" y="0"/>
                </a:lnTo>
                <a:lnTo>
                  <a:pt x="13155688" y="4896840"/>
                </a:lnTo>
                <a:lnTo>
                  <a:pt x="0" y="4896840"/>
                </a:lnTo>
                <a:lnTo>
                  <a:pt x="0" y="0"/>
                </a:lnTo>
                <a:close/>
              </a:path>
            </a:pathLst>
          </a:custGeom>
          <a:blipFill>
            <a:blip r:embed="rId4"/>
            <a:stretch>
              <a:fillRect l="0" t="0" r="0" b="0"/>
            </a:stretch>
          </a:blipFill>
        </p:spPr>
      </p:sp>
      <p:sp>
        <p:nvSpPr>
          <p:cNvPr name="Freeform 5" id="5"/>
          <p:cNvSpPr/>
          <p:nvPr/>
        </p:nvSpPr>
        <p:spPr>
          <a:xfrm flipH="false" flipV="false" rot="0">
            <a:off x="0" y="2992334"/>
            <a:ext cx="5489127" cy="5391490"/>
          </a:xfrm>
          <a:custGeom>
            <a:avLst/>
            <a:gdLst/>
            <a:ahLst/>
            <a:cxnLst/>
            <a:rect r="r" b="b" t="t" l="l"/>
            <a:pathLst>
              <a:path h="5391490" w="5489127">
                <a:moveTo>
                  <a:pt x="0" y="0"/>
                </a:moveTo>
                <a:lnTo>
                  <a:pt x="5489127" y="0"/>
                </a:lnTo>
                <a:lnTo>
                  <a:pt x="5489127" y="5391490"/>
                </a:lnTo>
                <a:lnTo>
                  <a:pt x="0" y="5391490"/>
                </a:lnTo>
                <a:lnTo>
                  <a:pt x="0" y="0"/>
                </a:lnTo>
                <a:close/>
              </a:path>
            </a:pathLst>
          </a:custGeom>
          <a:blipFill>
            <a:blip r:embed="rId5"/>
            <a:stretch>
              <a:fillRect l="0" t="-24779" r="0" b="-10968"/>
            </a:stretch>
          </a:blipFill>
        </p:spPr>
      </p:sp>
      <p:sp>
        <p:nvSpPr>
          <p:cNvPr name="Freeform 6" id="6"/>
          <p:cNvSpPr/>
          <p:nvPr/>
        </p:nvSpPr>
        <p:spPr>
          <a:xfrm flipH="false" flipV="false" rot="0">
            <a:off x="11956597" y="3047685"/>
            <a:ext cx="6331403" cy="5391490"/>
          </a:xfrm>
          <a:custGeom>
            <a:avLst/>
            <a:gdLst/>
            <a:ahLst/>
            <a:cxnLst/>
            <a:rect r="r" b="b" t="t" l="l"/>
            <a:pathLst>
              <a:path h="5391490" w="6331403">
                <a:moveTo>
                  <a:pt x="0" y="0"/>
                </a:moveTo>
                <a:lnTo>
                  <a:pt x="6331403" y="0"/>
                </a:lnTo>
                <a:lnTo>
                  <a:pt x="6331403" y="5391490"/>
                </a:lnTo>
                <a:lnTo>
                  <a:pt x="0" y="5391490"/>
                </a:lnTo>
                <a:lnTo>
                  <a:pt x="0" y="0"/>
                </a:lnTo>
                <a:close/>
              </a:path>
            </a:pathLst>
          </a:custGeom>
          <a:blipFill>
            <a:blip r:embed="rId6"/>
            <a:stretch>
              <a:fillRect l="-4513" t="0" r="-9026" b="0"/>
            </a:stretch>
          </a:blipFill>
        </p:spPr>
      </p:sp>
      <p:sp>
        <p:nvSpPr>
          <p:cNvPr name="Freeform 7" id="7"/>
          <p:cNvSpPr/>
          <p:nvPr/>
        </p:nvSpPr>
        <p:spPr>
          <a:xfrm flipH="false" flipV="false" rot="-599670">
            <a:off x="3463385" y="6919869"/>
            <a:ext cx="4051483" cy="3038612"/>
          </a:xfrm>
          <a:custGeom>
            <a:avLst/>
            <a:gdLst/>
            <a:ahLst/>
            <a:cxnLst/>
            <a:rect r="r" b="b" t="t" l="l"/>
            <a:pathLst>
              <a:path h="3038612" w="4051483">
                <a:moveTo>
                  <a:pt x="0" y="0"/>
                </a:moveTo>
                <a:lnTo>
                  <a:pt x="4051484" y="0"/>
                </a:lnTo>
                <a:lnTo>
                  <a:pt x="4051484" y="3038612"/>
                </a:lnTo>
                <a:lnTo>
                  <a:pt x="0" y="3038612"/>
                </a:lnTo>
                <a:lnTo>
                  <a:pt x="0" y="0"/>
                </a:lnTo>
                <a:close/>
              </a:path>
            </a:pathLst>
          </a:custGeom>
          <a:blipFill>
            <a:blip r:embed="rId7"/>
            <a:stretch>
              <a:fillRect l="0" t="0" r="0" b="0"/>
            </a:stretch>
          </a:blipFill>
        </p:spPr>
      </p:sp>
      <p:sp>
        <p:nvSpPr>
          <p:cNvPr name="Freeform 8" id="8"/>
          <p:cNvSpPr/>
          <p:nvPr/>
        </p:nvSpPr>
        <p:spPr>
          <a:xfrm flipH="false" flipV="false" rot="-593985">
            <a:off x="4055851" y="725840"/>
            <a:ext cx="2503639" cy="3338185"/>
          </a:xfrm>
          <a:custGeom>
            <a:avLst/>
            <a:gdLst/>
            <a:ahLst/>
            <a:cxnLst/>
            <a:rect r="r" b="b" t="t" l="l"/>
            <a:pathLst>
              <a:path h="3338185" w="2503639">
                <a:moveTo>
                  <a:pt x="0" y="0"/>
                </a:moveTo>
                <a:lnTo>
                  <a:pt x="2503639" y="0"/>
                </a:lnTo>
                <a:lnTo>
                  <a:pt x="2503639" y="3338185"/>
                </a:lnTo>
                <a:lnTo>
                  <a:pt x="0" y="3338185"/>
                </a:lnTo>
                <a:lnTo>
                  <a:pt x="0" y="0"/>
                </a:lnTo>
                <a:close/>
              </a:path>
            </a:pathLst>
          </a:custGeom>
          <a:blipFill>
            <a:blip r:embed="rId8"/>
            <a:stretch>
              <a:fillRect l="0" t="0" r="0" b="0"/>
            </a:stretch>
          </a:blipFill>
        </p:spPr>
      </p:sp>
      <p:sp>
        <p:nvSpPr>
          <p:cNvPr name="Freeform 9" id="9"/>
          <p:cNvSpPr/>
          <p:nvPr/>
        </p:nvSpPr>
        <p:spPr>
          <a:xfrm flipH="false" flipV="false" rot="661863">
            <a:off x="11030599" y="6795574"/>
            <a:ext cx="2382376" cy="3176501"/>
          </a:xfrm>
          <a:custGeom>
            <a:avLst/>
            <a:gdLst/>
            <a:ahLst/>
            <a:cxnLst/>
            <a:rect r="r" b="b" t="t" l="l"/>
            <a:pathLst>
              <a:path h="3176501" w="2382376">
                <a:moveTo>
                  <a:pt x="0" y="0"/>
                </a:moveTo>
                <a:lnTo>
                  <a:pt x="2382376" y="0"/>
                </a:lnTo>
                <a:lnTo>
                  <a:pt x="2382376" y="3176501"/>
                </a:lnTo>
                <a:lnTo>
                  <a:pt x="0" y="3176501"/>
                </a:lnTo>
                <a:lnTo>
                  <a:pt x="0" y="0"/>
                </a:lnTo>
                <a:close/>
              </a:path>
            </a:pathLst>
          </a:custGeom>
          <a:blipFill>
            <a:blip r:embed="rId9"/>
            <a:stretch>
              <a:fillRect l="0" t="0" r="0" b="0"/>
            </a:stretch>
          </a:blipFill>
        </p:spPr>
      </p:sp>
      <p:sp>
        <p:nvSpPr>
          <p:cNvPr name="Freeform 10" id="10"/>
          <p:cNvSpPr/>
          <p:nvPr/>
        </p:nvSpPr>
        <p:spPr>
          <a:xfrm flipH="false" flipV="false" rot="665475">
            <a:off x="11606857" y="427401"/>
            <a:ext cx="4792463" cy="3594347"/>
          </a:xfrm>
          <a:custGeom>
            <a:avLst/>
            <a:gdLst/>
            <a:ahLst/>
            <a:cxnLst/>
            <a:rect r="r" b="b" t="t" l="l"/>
            <a:pathLst>
              <a:path h="3594347" w="4792463">
                <a:moveTo>
                  <a:pt x="0" y="0"/>
                </a:moveTo>
                <a:lnTo>
                  <a:pt x="4792463" y="0"/>
                </a:lnTo>
                <a:lnTo>
                  <a:pt x="4792463" y="3594347"/>
                </a:lnTo>
                <a:lnTo>
                  <a:pt x="0" y="3594347"/>
                </a:lnTo>
                <a:lnTo>
                  <a:pt x="0" y="0"/>
                </a:lnTo>
                <a:close/>
              </a:path>
            </a:pathLst>
          </a:custGeom>
          <a:blipFill>
            <a:blip r:embed="rId10"/>
            <a:stretch>
              <a:fillRect l="0" t="0" r="0" b="0"/>
            </a:stretch>
          </a:blipFill>
        </p:spPr>
      </p:sp>
      <p:sp>
        <p:nvSpPr>
          <p:cNvPr name="TextBox 11" id="11"/>
          <p:cNvSpPr txBox="true"/>
          <p:nvPr/>
        </p:nvSpPr>
        <p:spPr>
          <a:xfrm rot="0">
            <a:off x="2032772" y="4068851"/>
            <a:ext cx="13747131" cy="2311223"/>
          </a:xfrm>
          <a:prstGeom prst="rect">
            <a:avLst/>
          </a:prstGeom>
        </p:spPr>
        <p:txBody>
          <a:bodyPr anchor="t" rtlCol="false" tIns="0" lIns="0" bIns="0" rIns="0">
            <a:spAutoFit/>
          </a:bodyPr>
          <a:lstStyle/>
          <a:p>
            <a:pPr algn="ctr">
              <a:lnSpc>
                <a:spcPts val="17859"/>
              </a:lnSpc>
            </a:pPr>
            <a:r>
              <a:rPr lang="en-US" sz="16236">
                <a:solidFill>
                  <a:srgbClr val="000000"/>
                </a:solidFill>
                <a:latin typeface="Carelia Italics"/>
              </a:rPr>
              <a:t>FINE</a:t>
            </a:r>
          </a:p>
        </p:txBody>
      </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84303">
            <a:off x="-626305" y="2070141"/>
            <a:ext cx="21374328" cy="7956000"/>
          </a:xfrm>
          <a:custGeom>
            <a:avLst/>
            <a:gdLst/>
            <a:ahLst/>
            <a:cxnLst/>
            <a:rect r="r" b="b" t="t" l="l"/>
            <a:pathLst>
              <a:path h="7956000" w="21374328">
                <a:moveTo>
                  <a:pt x="0" y="0"/>
                </a:moveTo>
                <a:lnTo>
                  <a:pt x="21374328" y="0"/>
                </a:lnTo>
                <a:lnTo>
                  <a:pt x="21374328" y="7956000"/>
                </a:lnTo>
                <a:lnTo>
                  <a:pt x="0" y="7956000"/>
                </a:lnTo>
                <a:lnTo>
                  <a:pt x="0" y="0"/>
                </a:lnTo>
                <a:close/>
              </a:path>
            </a:pathLst>
          </a:custGeom>
          <a:blipFill>
            <a:blip r:embed="rId3"/>
            <a:stretch>
              <a:fillRect l="0" t="0" r="0" b="0"/>
            </a:stretch>
          </a:blipFill>
        </p:spPr>
      </p:sp>
      <p:sp>
        <p:nvSpPr>
          <p:cNvPr name="Freeform 4" id="4"/>
          <p:cNvSpPr/>
          <p:nvPr/>
        </p:nvSpPr>
        <p:spPr>
          <a:xfrm flipH="false" flipV="false" rot="-639955">
            <a:off x="-4140777" y="-2988916"/>
            <a:ext cx="14151682" cy="5094606"/>
          </a:xfrm>
          <a:custGeom>
            <a:avLst/>
            <a:gdLst/>
            <a:ahLst/>
            <a:cxnLst/>
            <a:rect r="r" b="b" t="t" l="l"/>
            <a:pathLst>
              <a:path h="5094606" w="14151682">
                <a:moveTo>
                  <a:pt x="0" y="0"/>
                </a:moveTo>
                <a:lnTo>
                  <a:pt x="14151682" y="0"/>
                </a:lnTo>
                <a:lnTo>
                  <a:pt x="14151682" y="5094605"/>
                </a:lnTo>
                <a:lnTo>
                  <a:pt x="0" y="5094605"/>
                </a:lnTo>
                <a:lnTo>
                  <a:pt x="0" y="0"/>
                </a:lnTo>
                <a:close/>
              </a:path>
            </a:pathLst>
          </a:custGeom>
          <a:blipFill>
            <a:blip r:embed="rId4"/>
            <a:stretch>
              <a:fillRect l="0" t="0" r="0" b="0"/>
            </a:stretch>
          </a:blipFill>
        </p:spPr>
      </p:sp>
      <p:sp>
        <p:nvSpPr>
          <p:cNvPr name="Freeform 5" id="5"/>
          <p:cNvSpPr/>
          <p:nvPr/>
        </p:nvSpPr>
        <p:spPr>
          <a:xfrm flipH="false" flipV="false" rot="-639955">
            <a:off x="-6525871" y="6177382"/>
            <a:ext cx="14151682" cy="5094606"/>
          </a:xfrm>
          <a:custGeom>
            <a:avLst/>
            <a:gdLst/>
            <a:ahLst/>
            <a:cxnLst/>
            <a:rect r="r" b="b" t="t" l="l"/>
            <a:pathLst>
              <a:path h="5094606" w="14151682">
                <a:moveTo>
                  <a:pt x="0" y="0"/>
                </a:moveTo>
                <a:lnTo>
                  <a:pt x="14151682" y="0"/>
                </a:lnTo>
                <a:lnTo>
                  <a:pt x="14151682" y="5094606"/>
                </a:lnTo>
                <a:lnTo>
                  <a:pt x="0" y="5094606"/>
                </a:lnTo>
                <a:lnTo>
                  <a:pt x="0" y="0"/>
                </a:lnTo>
                <a:close/>
              </a:path>
            </a:pathLst>
          </a:custGeom>
          <a:blipFill>
            <a:blip r:embed="rId4"/>
            <a:stretch>
              <a:fillRect l="0" t="0" r="0" b="0"/>
            </a:stretch>
          </a:blipFill>
        </p:spPr>
      </p:sp>
      <p:sp>
        <p:nvSpPr>
          <p:cNvPr name="Freeform 6" id="6"/>
          <p:cNvSpPr/>
          <p:nvPr/>
        </p:nvSpPr>
        <p:spPr>
          <a:xfrm flipH="true" flipV="false" rot="0">
            <a:off x="13890878" y="143675"/>
            <a:ext cx="4397122" cy="5420214"/>
          </a:xfrm>
          <a:custGeom>
            <a:avLst/>
            <a:gdLst/>
            <a:ahLst/>
            <a:cxnLst/>
            <a:rect r="r" b="b" t="t" l="l"/>
            <a:pathLst>
              <a:path h="5420214" w="4397122">
                <a:moveTo>
                  <a:pt x="4397122" y="0"/>
                </a:moveTo>
                <a:lnTo>
                  <a:pt x="0" y="0"/>
                </a:lnTo>
                <a:lnTo>
                  <a:pt x="0" y="5420214"/>
                </a:lnTo>
                <a:lnTo>
                  <a:pt x="4397122" y="5420214"/>
                </a:lnTo>
                <a:lnTo>
                  <a:pt x="4397122" y="0"/>
                </a:lnTo>
                <a:close/>
              </a:path>
            </a:pathLst>
          </a:custGeom>
          <a:blipFill>
            <a:blip r:embed="rId5"/>
            <a:stretch>
              <a:fillRect l="0" t="0" r="0" b="0"/>
            </a:stretch>
          </a:blipFill>
        </p:spPr>
      </p:sp>
      <p:sp>
        <p:nvSpPr>
          <p:cNvPr name="Freeform 7" id="7"/>
          <p:cNvSpPr/>
          <p:nvPr/>
        </p:nvSpPr>
        <p:spPr>
          <a:xfrm flipH="false" flipV="false" rot="0">
            <a:off x="12795633" y="6623787"/>
            <a:ext cx="5504829" cy="3663213"/>
          </a:xfrm>
          <a:custGeom>
            <a:avLst/>
            <a:gdLst/>
            <a:ahLst/>
            <a:cxnLst/>
            <a:rect r="r" b="b" t="t" l="l"/>
            <a:pathLst>
              <a:path h="3663213" w="5504829">
                <a:moveTo>
                  <a:pt x="0" y="0"/>
                </a:moveTo>
                <a:lnTo>
                  <a:pt x="5504829" y="0"/>
                </a:lnTo>
                <a:lnTo>
                  <a:pt x="5504829" y="3663213"/>
                </a:lnTo>
                <a:lnTo>
                  <a:pt x="0" y="3663213"/>
                </a:lnTo>
                <a:lnTo>
                  <a:pt x="0" y="0"/>
                </a:lnTo>
                <a:close/>
              </a:path>
            </a:pathLst>
          </a:custGeom>
          <a:blipFill>
            <a:blip r:embed="rId6"/>
            <a:stretch>
              <a:fillRect l="0" t="0" r="0" b="0"/>
            </a:stretch>
          </a:blipFill>
        </p:spPr>
      </p:sp>
      <p:sp>
        <p:nvSpPr>
          <p:cNvPr name="TextBox 8" id="8"/>
          <p:cNvSpPr txBox="true"/>
          <p:nvPr/>
        </p:nvSpPr>
        <p:spPr>
          <a:xfrm rot="0">
            <a:off x="399255" y="2366718"/>
            <a:ext cx="12396378" cy="6843700"/>
          </a:xfrm>
          <a:prstGeom prst="rect">
            <a:avLst/>
          </a:prstGeom>
        </p:spPr>
        <p:txBody>
          <a:bodyPr anchor="t" rtlCol="false" tIns="0" lIns="0" bIns="0" rIns="0">
            <a:spAutoFit/>
          </a:bodyPr>
          <a:lstStyle/>
          <a:p>
            <a:pPr>
              <a:lnSpc>
                <a:spcPts val="4208"/>
              </a:lnSpc>
              <a:spcBef>
                <a:spcPct val="0"/>
              </a:spcBef>
            </a:pPr>
            <a:r>
              <a:rPr lang="en-US" sz="3006">
                <a:solidFill>
                  <a:srgbClr val="000000"/>
                </a:solidFill>
                <a:latin typeface="Glacial Indifference"/>
              </a:rPr>
              <a:t> Il MEIS è il Museo Nazionale dell’Ebraismo Italiano e della Shoah. E’ situato nelle vicinanze del centro storico di Ferrara.</a:t>
            </a:r>
          </a:p>
          <a:p>
            <a:pPr>
              <a:lnSpc>
                <a:spcPts val="4208"/>
              </a:lnSpc>
              <a:spcBef>
                <a:spcPct val="0"/>
              </a:spcBef>
            </a:pPr>
          </a:p>
          <a:p>
            <a:pPr>
              <a:lnSpc>
                <a:spcPts val="4208"/>
              </a:lnSpc>
              <a:spcBef>
                <a:spcPct val="0"/>
              </a:spcBef>
            </a:pPr>
            <a:r>
              <a:rPr lang="en-US" sz="3006">
                <a:solidFill>
                  <a:srgbClr val="000000"/>
                </a:solidFill>
                <a:latin typeface="Glacial Indifference"/>
              </a:rPr>
              <a:t>La visita al museo, che era suddiviso su tre piani e varie sale, era guidata da una ragazza che ci ha mostrato la storia della comunità ebraica, dalle origini a metà circa del Novecento.</a:t>
            </a:r>
          </a:p>
          <a:p>
            <a:pPr>
              <a:lnSpc>
                <a:spcPts val="4208"/>
              </a:lnSpc>
              <a:spcBef>
                <a:spcPct val="0"/>
              </a:spcBef>
            </a:pPr>
            <a:r>
              <a:rPr lang="en-US" sz="3006">
                <a:solidFill>
                  <a:srgbClr val="000000"/>
                </a:solidFill>
                <a:latin typeface="Glacial Indifference"/>
              </a:rPr>
              <a:t>Ci è stato raccontato che l’edificio è ancora incompleto, verranno realizzati dei lavori di ampliamento e, cosa interessantissima, verrà aperto all’interno della struttura un ristorante kosher, cioè adatto alle tradizioni ebraiche. </a:t>
            </a:r>
          </a:p>
          <a:p>
            <a:pPr>
              <a:lnSpc>
                <a:spcPts val="4208"/>
              </a:lnSpc>
              <a:spcBef>
                <a:spcPct val="0"/>
              </a:spcBef>
            </a:pPr>
            <a:r>
              <a:rPr lang="en-US" sz="3006">
                <a:solidFill>
                  <a:srgbClr val="000000"/>
                </a:solidFill>
                <a:latin typeface="Glacial Indifference"/>
              </a:rPr>
              <a:t>La nostra visita è stata offerta gratuitamente dalla fondazione caritro, noi alunni delle terze medie abbiamo creato questa presentazione per recensire il nostro viaggio nella cultura ebraica.</a:t>
            </a:r>
          </a:p>
          <a:p>
            <a:pPr>
              <a:lnSpc>
                <a:spcPts val="4208"/>
              </a:lnSpc>
              <a:spcBef>
                <a:spcPct val="0"/>
              </a:spcBef>
            </a:pPr>
          </a:p>
        </p:txBody>
      </p:sp>
      <p:sp>
        <p:nvSpPr>
          <p:cNvPr name="Freeform 9" id="9"/>
          <p:cNvSpPr/>
          <p:nvPr/>
        </p:nvSpPr>
        <p:spPr>
          <a:xfrm flipH="false" flipV="false" rot="0">
            <a:off x="0" y="-38363"/>
            <a:ext cx="2668562" cy="2471756"/>
          </a:xfrm>
          <a:custGeom>
            <a:avLst/>
            <a:gdLst/>
            <a:ahLst/>
            <a:cxnLst/>
            <a:rect r="r" b="b" t="t" l="l"/>
            <a:pathLst>
              <a:path h="2471756" w="2668562">
                <a:moveTo>
                  <a:pt x="0" y="0"/>
                </a:moveTo>
                <a:lnTo>
                  <a:pt x="2668562" y="0"/>
                </a:lnTo>
                <a:lnTo>
                  <a:pt x="2668562" y="2471756"/>
                </a:lnTo>
                <a:lnTo>
                  <a:pt x="0" y="247175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4271604" y="209881"/>
            <a:ext cx="7998282" cy="1759308"/>
          </a:xfrm>
          <a:prstGeom prst="rect">
            <a:avLst/>
          </a:prstGeom>
        </p:spPr>
        <p:txBody>
          <a:bodyPr anchor="t" rtlCol="false" tIns="0" lIns="0" bIns="0" rIns="0">
            <a:spAutoFit/>
          </a:bodyPr>
          <a:lstStyle/>
          <a:p>
            <a:pPr algn="ctr">
              <a:lnSpc>
                <a:spcPts val="14330"/>
              </a:lnSpc>
            </a:pPr>
            <a:r>
              <a:rPr lang="en-US" sz="10235">
                <a:solidFill>
                  <a:srgbClr val="000000"/>
                </a:solidFill>
                <a:latin typeface="Open Sans"/>
              </a:rPr>
              <a:t>IL MEIS </a:t>
            </a:r>
          </a:p>
        </p:txBody>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055" r="0" b="-13055"/>
            </a:stretch>
          </a:blipFill>
        </p:spPr>
      </p:sp>
      <p:sp>
        <p:nvSpPr>
          <p:cNvPr name="Freeform 3" id="3"/>
          <p:cNvSpPr/>
          <p:nvPr/>
        </p:nvSpPr>
        <p:spPr>
          <a:xfrm flipH="false" flipV="false" rot="-1901897">
            <a:off x="9190355" y="3983120"/>
            <a:ext cx="13155688" cy="9444811"/>
          </a:xfrm>
          <a:custGeom>
            <a:avLst/>
            <a:gdLst/>
            <a:ahLst/>
            <a:cxnLst/>
            <a:rect r="r" b="b" t="t" l="l"/>
            <a:pathLst>
              <a:path h="9444811" w="13155688">
                <a:moveTo>
                  <a:pt x="0" y="0"/>
                </a:moveTo>
                <a:lnTo>
                  <a:pt x="13155688" y="0"/>
                </a:lnTo>
                <a:lnTo>
                  <a:pt x="13155688" y="9444812"/>
                </a:lnTo>
                <a:lnTo>
                  <a:pt x="0" y="9444812"/>
                </a:lnTo>
                <a:lnTo>
                  <a:pt x="0" y="0"/>
                </a:lnTo>
                <a:close/>
              </a:path>
            </a:pathLst>
          </a:custGeom>
          <a:blipFill>
            <a:blip r:embed="rId3"/>
            <a:stretch>
              <a:fillRect l="-46437" t="0" r="-46437" b="0"/>
            </a:stretch>
          </a:blipFill>
        </p:spPr>
      </p:sp>
      <p:sp>
        <p:nvSpPr>
          <p:cNvPr name="Freeform 4" id="4"/>
          <p:cNvSpPr/>
          <p:nvPr/>
        </p:nvSpPr>
        <p:spPr>
          <a:xfrm flipH="false" flipV="false" rot="1975449">
            <a:off x="-3224865" y="6340992"/>
            <a:ext cx="8115300" cy="4127786"/>
          </a:xfrm>
          <a:custGeom>
            <a:avLst/>
            <a:gdLst/>
            <a:ahLst/>
            <a:cxnLst/>
            <a:rect r="r" b="b" t="t" l="l"/>
            <a:pathLst>
              <a:path h="4127786" w="8115300">
                <a:moveTo>
                  <a:pt x="0" y="0"/>
                </a:moveTo>
                <a:lnTo>
                  <a:pt x="8115300" y="0"/>
                </a:lnTo>
                <a:lnTo>
                  <a:pt x="8115300" y="4127786"/>
                </a:lnTo>
                <a:lnTo>
                  <a:pt x="0" y="4127786"/>
                </a:lnTo>
                <a:lnTo>
                  <a:pt x="0" y="0"/>
                </a:lnTo>
                <a:close/>
              </a:path>
            </a:pathLst>
          </a:custGeom>
          <a:blipFill>
            <a:blip r:embed="rId4"/>
            <a:stretch>
              <a:fillRect l="-12795" t="0" r="-12795" b="0"/>
            </a:stretch>
          </a:blipFill>
        </p:spPr>
      </p:sp>
      <p:sp>
        <p:nvSpPr>
          <p:cNvPr name="Freeform 5" id="5"/>
          <p:cNvSpPr/>
          <p:nvPr/>
        </p:nvSpPr>
        <p:spPr>
          <a:xfrm flipH="false" flipV="false" rot="0">
            <a:off x="-1090767" y="7901169"/>
            <a:ext cx="16230600" cy="4938740"/>
          </a:xfrm>
          <a:custGeom>
            <a:avLst/>
            <a:gdLst/>
            <a:ahLst/>
            <a:cxnLst/>
            <a:rect r="r" b="b" t="t" l="l"/>
            <a:pathLst>
              <a:path h="4938740" w="16230600">
                <a:moveTo>
                  <a:pt x="0" y="0"/>
                </a:moveTo>
                <a:lnTo>
                  <a:pt x="16230600" y="0"/>
                </a:lnTo>
                <a:lnTo>
                  <a:pt x="16230600" y="4938739"/>
                </a:lnTo>
                <a:lnTo>
                  <a:pt x="0" y="4938739"/>
                </a:lnTo>
                <a:lnTo>
                  <a:pt x="0" y="0"/>
                </a:lnTo>
                <a:close/>
              </a:path>
            </a:pathLst>
          </a:custGeom>
          <a:blipFill>
            <a:blip r:embed="rId5"/>
            <a:stretch>
              <a:fillRect l="0" t="0" r="0" b="0"/>
            </a:stretch>
          </a:blipFill>
        </p:spPr>
      </p:sp>
      <p:sp>
        <p:nvSpPr>
          <p:cNvPr name="Freeform 6" id="6"/>
          <p:cNvSpPr/>
          <p:nvPr/>
        </p:nvSpPr>
        <p:spPr>
          <a:xfrm flipH="false" flipV="false" rot="0">
            <a:off x="0" y="1726247"/>
            <a:ext cx="6016349" cy="8021798"/>
          </a:xfrm>
          <a:custGeom>
            <a:avLst/>
            <a:gdLst/>
            <a:ahLst/>
            <a:cxnLst/>
            <a:rect r="r" b="b" t="t" l="l"/>
            <a:pathLst>
              <a:path h="8021798" w="6016349">
                <a:moveTo>
                  <a:pt x="0" y="0"/>
                </a:moveTo>
                <a:lnTo>
                  <a:pt x="6016349" y="0"/>
                </a:lnTo>
                <a:lnTo>
                  <a:pt x="6016349" y="8021799"/>
                </a:lnTo>
                <a:lnTo>
                  <a:pt x="0" y="8021799"/>
                </a:lnTo>
                <a:lnTo>
                  <a:pt x="0" y="0"/>
                </a:lnTo>
                <a:close/>
              </a:path>
            </a:pathLst>
          </a:custGeom>
          <a:blipFill>
            <a:blip r:embed="rId6"/>
            <a:stretch>
              <a:fillRect l="0" t="0" r="0" b="0"/>
            </a:stretch>
          </a:blipFill>
        </p:spPr>
      </p:sp>
      <p:sp>
        <p:nvSpPr>
          <p:cNvPr name="TextBox 7" id="7"/>
          <p:cNvSpPr txBox="true"/>
          <p:nvPr/>
        </p:nvSpPr>
        <p:spPr>
          <a:xfrm rot="0">
            <a:off x="5908648" y="3038994"/>
            <a:ext cx="12130041" cy="7331544"/>
          </a:xfrm>
          <a:prstGeom prst="rect">
            <a:avLst/>
          </a:prstGeom>
        </p:spPr>
        <p:txBody>
          <a:bodyPr anchor="t" rtlCol="false" tIns="0" lIns="0" bIns="0" rIns="0">
            <a:spAutoFit/>
          </a:bodyPr>
          <a:lstStyle/>
          <a:p>
            <a:pPr algn="ctr">
              <a:lnSpc>
                <a:spcPts val="6341"/>
              </a:lnSpc>
            </a:pPr>
            <a:r>
              <a:rPr lang="en-US" sz="4529">
                <a:solidFill>
                  <a:srgbClr val="000000"/>
                </a:solidFill>
                <a:latin typeface="Glacial Indifference"/>
              </a:rPr>
              <a:t>La storia del popolo ebraico è sempre stata turbolenta e tempestata da tragedie e diaspore. Proprio per questo non si riconosce una vera e propria identità nazionale. Inoltre gli ebrei sono da sempre soggetti a discriminazioni.</a:t>
            </a:r>
          </a:p>
          <a:p>
            <a:pPr algn="ctr">
              <a:lnSpc>
                <a:spcPts val="5352"/>
              </a:lnSpc>
            </a:pPr>
          </a:p>
          <a:p>
            <a:pPr algn="ctr">
              <a:lnSpc>
                <a:spcPts val="5352"/>
              </a:lnSpc>
            </a:pPr>
          </a:p>
          <a:p>
            <a:pPr algn="ctr">
              <a:lnSpc>
                <a:spcPts val="5352"/>
              </a:lnSpc>
            </a:pPr>
          </a:p>
          <a:p>
            <a:pPr algn="ctr">
              <a:lnSpc>
                <a:spcPts val="5352"/>
              </a:lnSpc>
            </a:pPr>
          </a:p>
          <a:p>
            <a:pPr algn="ctr">
              <a:lnSpc>
                <a:spcPts val="5352"/>
              </a:lnSpc>
              <a:spcBef>
                <a:spcPct val="0"/>
              </a:spcBef>
            </a:pPr>
            <a:r>
              <a:rPr lang="en-US" sz="3823">
                <a:solidFill>
                  <a:srgbClr val="000000"/>
                </a:solidFill>
                <a:latin typeface="Open Sans Bold"/>
              </a:rPr>
              <a:t> </a:t>
            </a:r>
          </a:p>
        </p:txBody>
      </p:sp>
      <p:sp>
        <p:nvSpPr>
          <p:cNvPr name="TextBox 8" id="8"/>
          <p:cNvSpPr txBox="true"/>
          <p:nvPr/>
        </p:nvSpPr>
        <p:spPr>
          <a:xfrm rot="0">
            <a:off x="4319114" y="140653"/>
            <a:ext cx="10043071" cy="1708154"/>
          </a:xfrm>
          <a:prstGeom prst="rect">
            <a:avLst/>
          </a:prstGeom>
        </p:spPr>
        <p:txBody>
          <a:bodyPr anchor="t" rtlCol="false" tIns="0" lIns="0" bIns="0" rIns="0">
            <a:spAutoFit/>
          </a:bodyPr>
          <a:lstStyle/>
          <a:p>
            <a:pPr algn="ctr">
              <a:lnSpc>
                <a:spcPts val="13999"/>
              </a:lnSpc>
            </a:pPr>
            <a:r>
              <a:rPr lang="en-US" sz="9999">
                <a:solidFill>
                  <a:srgbClr val="000000"/>
                </a:solidFill>
                <a:latin typeface="Open Sans"/>
              </a:rPr>
              <a:t>STORIA EBRAICA </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5400000">
            <a:off x="8866930" y="-1379653"/>
            <a:ext cx="10599852" cy="13359158"/>
          </a:xfrm>
          <a:custGeom>
            <a:avLst/>
            <a:gdLst/>
            <a:ahLst/>
            <a:cxnLst/>
            <a:rect r="r" b="b" t="t" l="l"/>
            <a:pathLst>
              <a:path h="13359158" w="10599852">
                <a:moveTo>
                  <a:pt x="0" y="0"/>
                </a:moveTo>
                <a:lnTo>
                  <a:pt x="10599853" y="0"/>
                </a:lnTo>
                <a:lnTo>
                  <a:pt x="10599853" y="13359158"/>
                </a:lnTo>
                <a:lnTo>
                  <a:pt x="0" y="13359158"/>
                </a:lnTo>
                <a:lnTo>
                  <a:pt x="0" y="0"/>
                </a:lnTo>
                <a:close/>
              </a:path>
            </a:pathLst>
          </a:custGeom>
          <a:blipFill>
            <a:blip r:embed="rId3"/>
            <a:stretch>
              <a:fillRect l="0" t="0" r="-238592" b="0"/>
            </a:stretch>
          </a:blipFill>
        </p:spPr>
      </p:sp>
      <p:sp>
        <p:nvSpPr>
          <p:cNvPr name="Freeform 4" id="4"/>
          <p:cNvSpPr/>
          <p:nvPr/>
        </p:nvSpPr>
        <p:spPr>
          <a:xfrm flipH="false" flipV="false" rot="-639955">
            <a:off x="-4140777" y="-2988916"/>
            <a:ext cx="14151682" cy="5094606"/>
          </a:xfrm>
          <a:custGeom>
            <a:avLst/>
            <a:gdLst/>
            <a:ahLst/>
            <a:cxnLst/>
            <a:rect r="r" b="b" t="t" l="l"/>
            <a:pathLst>
              <a:path h="5094606" w="14151682">
                <a:moveTo>
                  <a:pt x="0" y="0"/>
                </a:moveTo>
                <a:lnTo>
                  <a:pt x="14151682" y="0"/>
                </a:lnTo>
                <a:lnTo>
                  <a:pt x="14151682" y="5094605"/>
                </a:lnTo>
                <a:lnTo>
                  <a:pt x="0" y="5094605"/>
                </a:lnTo>
                <a:lnTo>
                  <a:pt x="0" y="0"/>
                </a:lnTo>
                <a:close/>
              </a:path>
            </a:pathLst>
          </a:custGeom>
          <a:blipFill>
            <a:blip r:embed="rId4"/>
            <a:stretch>
              <a:fillRect l="0" t="0" r="0" b="0"/>
            </a:stretch>
          </a:blipFill>
        </p:spPr>
      </p:sp>
      <p:sp>
        <p:nvSpPr>
          <p:cNvPr name="TextBox 5" id="5"/>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sp>
        <p:nvSpPr>
          <p:cNvPr name="TextBox 6" id="6"/>
          <p:cNvSpPr txBox="true"/>
          <p:nvPr/>
        </p:nvSpPr>
        <p:spPr>
          <a:xfrm rot="0">
            <a:off x="499588" y="2251969"/>
            <a:ext cx="8683582" cy="7781290"/>
          </a:xfrm>
          <a:prstGeom prst="rect">
            <a:avLst/>
          </a:prstGeom>
        </p:spPr>
        <p:txBody>
          <a:bodyPr anchor="t" rtlCol="false" tIns="0" lIns="0" bIns="0" rIns="0">
            <a:spAutoFit/>
          </a:bodyPr>
          <a:lstStyle/>
          <a:p>
            <a:pPr algn="ctr">
              <a:lnSpc>
                <a:spcPts val="4759"/>
              </a:lnSpc>
              <a:spcBef>
                <a:spcPct val="0"/>
              </a:spcBef>
            </a:pPr>
            <a:r>
              <a:rPr lang="en-US" sz="3399">
                <a:solidFill>
                  <a:srgbClr val="000000"/>
                </a:solidFill>
                <a:latin typeface="Open Sans"/>
              </a:rPr>
              <a:t>Immaginate di essere sottratti dalla vostra terra e non poterci tornare mai più. Immaginate di essere trasferiti in ghetti agghiaccianti da popoli ostili. Se vi ribellate venite uccisi. Scappare è impossibile. Immaginate di non poter dire agli altri di vivere nel paese che amate e che sentite vostro. Sareste felici? vi sembrerebbe giusto tutto ciò? </a:t>
            </a:r>
          </a:p>
          <a:p>
            <a:pPr algn="ctr">
              <a:lnSpc>
                <a:spcPts val="4759"/>
              </a:lnSpc>
              <a:spcBef>
                <a:spcPct val="0"/>
              </a:spcBef>
            </a:pPr>
            <a:r>
              <a:rPr lang="en-US" sz="3399">
                <a:solidFill>
                  <a:srgbClr val="000000"/>
                </a:solidFill>
                <a:latin typeface="Open Sans"/>
              </a:rPr>
              <a:t>Immaginate non poter professare la vostra religione perché vietata da una legge. Immaginate di dover vivere con la paura di dire la vostra opinione.</a:t>
            </a:r>
          </a:p>
        </p:txBody>
      </p:sp>
      <p:sp>
        <p:nvSpPr>
          <p:cNvPr name="TextBox 7" id="7"/>
          <p:cNvSpPr txBox="true"/>
          <p:nvPr/>
        </p:nvSpPr>
        <p:spPr>
          <a:xfrm rot="0">
            <a:off x="905694" y="396558"/>
            <a:ext cx="7871371" cy="1708154"/>
          </a:xfrm>
          <a:prstGeom prst="rect">
            <a:avLst/>
          </a:prstGeom>
        </p:spPr>
        <p:txBody>
          <a:bodyPr anchor="t" rtlCol="false" tIns="0" lIns="0" bIns="0" rIns="0">
            <a:spAutoFit/>
          </a:bodyPr>
          <a:lstStyle/>
          <a:p>
            <a:pPr algn="ctr">
              <a:lnSpc>
                <a:spcPts val="13999"/>
              </a:lnSpc>
            </a:pPr>
            <a:r>
              <a:rPr lang="en-US" sz="9999">
                <a:solidFill>
                  <a:srgbClr val="000000"/>
                </a:solidFill>
                <a:latin typeface="Open Sans"/>
              </a:rPr>
              <a:t>RIFLESSIONE </a:t>
            </a:r>
          </a:p>
        </p:txBody>
      </p:sp>
      <p:sp>
        <p:nvSpPr>
          <p:cNvPr name="Freeform 8" id="8"/>
          <p:cNvSpPr/>
          <p:nvPr/>
        </p:nvSpPr>
        <p:spPr>
          <a:xfrm flipH="false" flipV="false" rot="-5400000">
            <a:off x="10901077" y="1082617"/>
            <a:ext cx="7039844" cy="8121766"/>
          </a:xfrm>
          <a:custGeom>
            <a:avLst/>
            <a:gdLst/>
            <a:ahLst/>
            <a:cxnLst/>
            <a:rect r="r" b="b" t="t" l="l"/>
            <a:pathLst>
              <a:path h="8121766" w="7039844">
                <a:moveTo>
                  <a:pt x="0" y="0"/>
                </a:moveTo>
                <a:lnTo>
                  <a:pt x="7039844" y="0"/>
                </a:lnTo>
                <a:lnTo>
                  <a:pt x="7039844" y="8121766"/>
                </a:lnTo>
                <a:lnTo>
                  <a:pt x="0" y="8121766"/>
                </a:lnTo>
                <a:lnTo>
                  <a:pt x="0" y="0"/>
                </a:lnTo>
                <a:close/>
              </a:path>
            </a:pathLst>
          </a:custGeom>
          <a:blipFill>
            <a:blip r:embed="rId5"/>
            <a:stretch>
              <a:fillRect l="0" t="-8730" r="0" b="-7694"/>
            </a:stretch>
          </a:blipFill>
        </p:spPr>
      </p:sp>
      <p:sp>
        <p:nvSpPr>
          <p:cNvPr name="TextBox 9" id="9"/>
          <p:cNvSpPr txBox="true"/>
          <p:nvPr/>
        </p:nvSpPr>
        <p:spPr>
          <a:xfrm rot="0">
            <a:off x="11708416" y="8748869"/>
            <a:ext cx="5425168" cy="509431"/>
          </a:xfrm>
          <a:prstGeom prst="rect">
            <a:avLst/>
          </a:prstGeom>
        </p:spPr>
        <p:txBody>
          <a:bodyPr anchor="t" rtlCol="false" tIns="0" lIns="0" bIns="0" rIns="0">
            <a:spAutoFit/>
          </a:bodyPr>
          <a:lstStyle/>
          <a:p>
            <a:pPr algn="ctr">
              <a:lnSpc>
                <a:spcPts val="4190"/>
              </a:lnSpc>
            </a:pPr>
            <a:r>
              <a:rPr lang="en-US" sz="2993">
                <a:solidFill>
                  <a:srgbClr val="000000"/>
                </a:solidFill>
                <a:latin typeface="Glacial Indifference Bold"/>
              </a:rPr>
              <a:t>DISEGNO DI KASIA PISETTA 3A </a:t>
            </a: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055" r="0" b="-13055"/>
            </a:stretch>
          </a:blipFill>
        </p:spPr>
      </p:sp>
      <p:sp>
        <p:nvSpPr>
          <p:cNvPr name="Freeform 3" id="3"/>
          <p:cNvSpPr/>
          <p:nvPr/>
        </p:nvSpPr>
        <p:spPr>
          <a:xfrm flipH="false" flipV="false" rot="0">
            <a:off x="2753476" y="2380214"/>
            <a:ext cx="5246555" cy="3628867"/>
          </a:xfrm>
          <a:custGeom>
            <a:avLst/>
            <a:gdLst/>
            <a:ahLst/>
            <a:cxnLst/>
            <a:rect r="r" b="b" t="t" l="l"/>
            <a:pathLst>
              <a:path h="3628867" w="5246555">
                <a:moveTo>
                  <a:pt x="0" y="0"/>
                </a:moveTo>
                <a:lnTo>
                  <a:pt x="5246555" y="0"/>
                </a:lnTo>
                <a:lnTo>
                  <a:pt x="5246555" y="3628867"/>
                </a:lnTo>
                <a:lnTo>
                  <a:pt x="0" y="3628867"/>
                </a:lnTo>
                <a:lnTo>
                  <a:pt x="0" y="0"/>
                </a:lnTo>
                <a:close/>
              </a:path>
            </a:pathLst>
          </a:custGeom>
          <a:blipFill>
            <a:blip r:embed="rId3"/>
            <a:stretch>
              <a:fillRect l="0" t="0" r="0" b="0"/>
            </a:stretch>
          </a:blipFill>
        </p:spPr>
      </p:sp>
      <p:sp>
        <p:nvSpPr>
          <p:cNvPr name="TextBox 4" id="4"/>
          <p:cNvSpPr txBox="true"/>
          <p:nvPr/>
        </p:nvSpPr>
        <p:spPr>
          <a:xfrm rot="0">
            <a:off x="2788882" y="3196163"/>
            <a:ext cx="5288698" cy="238061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rPr>
              <a:t>E’ il documento centrale per la religione ebraica, come la bibbia per i cristiani.</a:t>
            </a:r>
          </a:p>
        </p:txBody>
      </p:sp>
      <p:grpSp>
        <p:nvGrpSpPr>
          <p:cNvPr name="Group 5" id="5"/>
          <p:cNvGrpSpPr/>
          <p:nvPr/>
        </p:nvGrpSpPr>
        <p:grpSpPr>
          <a:xfrm rot="0">
            <a:off x="1028700" y="1898029"/>
            <a:ext cx="2525748" cy="1629647"/>
            <a:chOff x="0" y="0"/>
            <a:chExt cx="1259738" cy="812800"/>
          </a:xfrm>
        </p:grpSpPr>
        <p:sp>
          <p:nvSpPr>
            <p:cNvPr name="Freeform 6" id="6"/>
            <p:cNvSpPr/>
            <p:nvPr/>
          </p:nvSpPr>
          <p:spPr>
            <a:xfrm flipH="false" flipV="false" rot="0">
              <a:off x="0" y="0"/>
              <a:ext cx="1259738" cy="812800"/>
            </a:xfrm>
            <a:custGeom>
              <a:avLst/>
              <a:gdLst/>
              <a:ahLst/>
              <a:cxnLst/>
              <a:rect r="r" b="b" t="t" l="l"/>
              <a:pathLst>
                <a:path h="812800" w="1259738">
                  <a:moveTo>
                    <a:pt x="629869" y="0"/>
                  </a:moveTo>
                  <a:cubicBezTo>
                    <a:pt x="282002" y="0"/>
                    <a:pt x="0" y="181951"/>
                    <a:pt x="0" y="406400"/>
                  </a:cubicBezTo>
                  <a:cubicBezTo>
                    <a:pt x="0" y="630849"/>
                    <a:pt x="282002" y="812800"/>
                    <a:pt x="629869" y="812800"/>
                  </a:cubicBezTo>
                  <a:cubicBezTo>
                    <a:pt x="977736" y="812800"/>
                    <a:pt x="1259738" y="630849"/>
                    <a:pt x="1259738" y="406400"/>
                  </a:cubicBezTo>
                  <a:cubicBezTo>
                    <a:pt x="1259738" y="181951"/>
                    <a:pt x="977736" y="0"/>
                    <a:pt x="629869" y="0"/>
                  </a:cubicBezTo>
                  <a:close/>
                </a:path>
              </a:pathLst>
            </a:custGeom>
            <a:solidFill>
              <a:srgbClr val="95936C"/>
            </a:solidFill>
            <a:ln w="47625" cap="sq">
              <a:solidFill>
                <a:srgbClr val="FFFFFF"/>
              </a:solidFill>
              <a:prstDash val="lgDash"/>
              <a:miter/>
            </a:ln>
          </p:spPr>
        </p:sp>
        <p:sp>
          <p:nvSpPr>
            <p:cNvPr name="TextBox 7" id="7"/>
            <p:cNvSpPr txBox="true"/>
            <p:nvPr/>
          </p:nvSpPr>
          <p:spPr>
            <a:xfrm>
              <a:off x="118100" y="-28575"/>
              <a:ext cx="1023537" cy="765175"/>
            </a:xfrm>
            <a:prstGeom prst="rect">
              <a:avLst/>
            </a:prstGeom>
          </p:spPr>
          <p:txBody>
            <a:bodyPr anchor="ctr" rtlCol="false" tIns="47486" lIns="47486" bIns="47486" rIns="47486"/>
            <a:lstStyle/>
            <a:p>
              <a:pPr algn="ctr">
                <a:lnSpc>
                  <a:spcPts val="7000"/>
                </a:lnSpc>
              </a:pPr>
              <a:r>
                <a:rPr lang="en-US" sz="5000">
                  <a:solidFill>
                    <a:srgbClr val="503D36"/>
                  </a:solidFill>
                  <a:latin typeface="ไอติม"/>
                </a:rPr>
                <a:t>Torah</a:t>
              </a:r>
            </a:p>
          </p:txBody>
        </p:sp>
      </p:grpSp>
      <p:sp>
        <p:nvSpPr>
          <p:cNvPr name="Freeform 8" id="8"/>
          <p:cNvSpPr/>
          <p:nvPr/>
        </p:nvSpPr>
        <p:spPr>
          <a:xfrm flipH="false" flipV="false" rot="-1901897">
            <a:off x="8875158" y="4234280"/>
            <a:ext cx="13155688" cy="9444811"/>
          </a:xfrm>
          <a:custGeom>
            <a:avLst/>
            <a:gdLst/>
            <a:ahLst/>
            <a:cxnLst/>
            <a:rect r="r" b="b" t="t" l="l"/>
            <a:pathLst>
              <a:path h="9444811" w="13155688">
                <a:moveTo>
                  <a:pt x="0" y="0"/>
                </a:moveTo>
                <a:lnTo>
                  <a:pt x="13155689" y="0"/>
                </a:lnTo>
                <a:lnTo>
                  <a:pt x="13155689" y="9444812"/>
                </a:lnTo>
                <a:lnTo>
                  <a:pt x="0" y="9444812"/>
                </a:lnTo>
                <a:lnTo>
                  <a:pt x="0" y="0"/>
                </a:lnTo>
                <a:close/>
              </a:path>
            </a:pathLst>
          </a:custGeom>
          <a:blipFill>
            <a:blip r:embed="rId4"/>
            <a:stretch>
              <a:fillRect l="-46437" t="0" r="-46437" b="0"/>
            </a:stretch>
          </a:blipFill>
        </p:spPr>
      </p:sp>
      <p:sp>
        <p:nvSpPr>
          <p:cNvPr name="Freeform 9" id="9"/>
          <p:cNvSpPr/>
          <p:nvPr/>
        </p:nvSpPr>
        <p:spPr>
          <a:xfrm flipH="false" flipV="false" rot="1975449">
            <a:off x="-2861183" y="4652469"/>
            <a:ext cx="8115300" cy="4127786"/>
          </a:xfrm>
          <a:custGeom>
            <a:avLst/>
            <a:gdLst/>
            <a:ahLst/>
            <a:cxnLst/>
            <a:rect r="r" b="b" t="t" l="l"/>
            <a:pathLst>
              <a:path h="4127786" w="8115300">
                <a:moveTo>
                  <a:pt x="0" y="0"/>
                </a:moveTo>
                <a:lnTo>
                  <a:pt x="8115300" y="0"/>
                </a:lnTo>
                <a:lnTo>
                  <a:pt x="8115300" y="4127786"/>
                </a:lnTo>
                <a:lnTo>
                  <a:pt x="0" y="4127786"/>
                </a:lnTo>
                <a:lnTo>
                  <a:pt x="0" y="0"/>
                </a:lnTo>
                <a:close/>
              </a:path>
            </a:pathLst>
          </a:custGeom>
          <a:blipFill>
            <a:blip r:embed="rId5"/>
            <a:stretch>
              <a:fillRect l="-12795" t="0" r="-12795" b="0"/>
            </a:stretch>
          </a:blipFill>
        </p:spPr>
      </p:sp>
      <p:sp>
        <p:nvSpPr>
          <p:cNvPr name="Freeform 10" id="10"/>
          <p:cNvSpPr/>
          <p:nvPr/>
        </p:nvSpPr>
        <p:spPr>
          <a:xfrm flipH="false" flipV="false" rot="0">
            <a:off x="-1090767" y="7357953"/>
            <a:ext cx="16230600" cy="4938740"/>
          </a:xfrm>
          <a:custGeom>
            <a:avLst/>
            <a:gdLst/>
            <a:ahLst/>
            <a:cxnLst/>
            <a:rect r="r" b="b" t="t" l="l"/>
            <a:pathLst>
              <a:path h="4938740" w="16230600">
                <a:moveTo>
                  <a:pt x="0" y="0"/>
                </a:moveTo>
                <a:lnTo>
                  <a:pt x="16230600" y="0"/>
                </a:lnTo>
                <a:lnTo>
                  <a:pt x="16230600" y="4938739"/>
                </a:lnTo>
                <a:lnTo>
                  <a:pt x="0" y="4938739"/>
                </a:lnTo>
                <a:lnTo>
                  <a:pt x="0" y="0"/>
                </a:lnTo>
                <a:close/>
              </a:path>
            </a:pathLst>
          </a:custGeom>
          <a:blipFill>
            <a:blip r:embed="rId6"/>
            <a:stretch>
              <a:fillRect l="0" t="0" r="0" b="0"/>
            </a:stretch>
          </a:blipFill>
        </p:spPr>
      </p:sp>
      <p:sp>
        <p:nvSpPr>
          <p:cNvPr name="Freeform 11" id="11"/>
          <p:cNvSpPr/>
          <p:nvPr/>
        </p:nvSpPr>
        <p:spPr>
          <a:xfrm flipH="false" flipV="false" rot="0">
            <a:off x="2507888" y="7573809"/>
            <a:ext cx="6636112" cy="2253513"/>
          </a:xfrm>
          <a:custGeom>
            <a:avLst/>
            <a:gdLst/>
            <a:ahLst/>
            <a:cxnLst/>
            <a:rect r="r" b="b" t="t" l="l"/>
            <a:pathLst>
              <a:path h="2253513" w="6636112">
                <a:moveTo>
                  <a:pt x="0" y="0"/>
                </a:moveTo>
                <a:lnTo>
                  <a:pt x="6636112" y="0"/>
                </a:lnTo>
                <a:lnTo>
                  <a:pt x="6636112" y="2253514"/>
                </a:lnTo>
                <a:lnTo>
                  <a:pt x="0" y="2253514"/>
                </a:lnTo>
                <a:lnTo>
                  <a:pt x="0" y="0"/>
                </a:lnTo>
                <a:close/>
              </a:path>
            </a:pathLst>
          </a:custGeom>
          <a:blipFill>
            <a:blip r:embed="rId7"/>
            <a:stretch>
              <a:fillRect l="0" t="0" r="0" b="0"/>
            </a:stretch>
          </a:blipFill>
        </p:spPr>
      </p:sp>
      <p:sp>
        <p:nvSpPr>
          <p:cNvPr name="TextBox 12" id="12"/>
          <p:cNvSpPr txBox="true"/>
          <p:nvPr/>
        </p:nvSpPr>
        <p:spPr>
          <a:xfrm rot="0">
            <a:off x="2753476" y="7776958"/>
            <a:ext cx="5941457" cy="1780540"/>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rPr>
              <a:t>E’ un candelabro che</a:t>
            </a:r>
          </a:p>
          <a:p>
            <a:pPr algn="ctr">
              <a:lnSpc>
                <a:spcPts val="4759"/>
              </a:lnSpc>
            </a:pPr>
            <a:r>
              <a:rPr lang="en-US" sz="3399">
                <a:solidFill>
                  <a:srgbClr val="000000"/>
                </a:solidFill>
                <a:latin typeface="Open Sans"/>
              </a:rPr>
              <a:t> rappresenta i sette giorni</a:t>
            </a:r>
          </a:p>
          <a:p>
            <a:pPr algn="ctr">
              <a:lnSpc>
                <a:spcPts val="4759"/>
              </a:lnSpc>
            </a:pPr>
            <a:r>
              <a:rPr lang="en-US" sz="3399">
                <a:solidFill>
                  <a:srgbClr val="000000"/>
                </a:solidFill>
                <a:latin typeface="Open Sans"/>
              </a:rPr>
              <a:t> in cui è stato creato il mondo</a:t>
            </a:r>
          </a:p>
        </p:txBody>
      </p:sp>
      <p:grpSp>
        <p:nvGrpSpPr>
          <p:cNvPr name="Group 13" id="13"/>
          <p:cNvGrpSpPr/>
          <p:nvPr/>
        </p:nvGrpSpPr>
        <p:grpSpPr>
          <a:xfrm rot="0">
            <a:off x="359763" y="6580581"/>
            <a:ext cx="3391012" cy="1577847"/>
            <a:chOff x="0" y="0"/>
            <a:chExt cx="1691295" cy="786964"/>
          </a:xfrm>
        </p:grpSpPr>
        <p:sp>
          <p:nvSpPr>
            <p:cNvPr name="Freeform 14" id="14"/>
            <p:cNvSpPr/>
            <p:nvPr/>
          </p:nvSpPr>
          <p:spPr>
            <a:xfrm flipH="false" flipV="false" rot="0">
              <a:off x="0" y="0"/>
              <a:ext cx="1691295" cy="786964"/>
            </a:xfrm>
            <a:custGeom>
              <a:avLst/>
              <a:gdLst/>
              <a:ahLst/>
              <a:cxnLst/>
              <a:rect r="r" b="b" t="t" l="l"/>
              <a:pathLst>
                <a:path h="786964" w="1691295">
                  <a:moveTo>
                    <a:pt x="845647" y="0"/>
                  </a:moveTo>
                  <a:cubicBezTo>
                    <a:pt x="378609" y="0"/>
                    <a:pt x="0" y="176168"/>
                    <a:pt x="0" y="393482"/>
                  </a:cubicBezTo>
                  <a:cubicBezTo>
                    <a:pt x="0" y="610796"/>
                    <a:pt x="378609" y="786964"/>
                    <a:pt x="845647" y="786964"/>
                  </a:cubicBezTo>
                  <a:cubicBezTo>
                    <a:pt x="1312685" y="786964"/>
                    <a:pt x="1691295" y="610796"/>
                    <a:pt x="1691295" y="393482"/>
                  </a:cubicBezTo>
                  <a:cubicBezTo>
                    <a:pt x="1691295" y="176168"/>
                    <a:pt x="1312685" y="0"/>
                    <a:pt x="845647" y="0"/>
                  </a:cubicBezTo>
                  <a:close/>
                </a:path>
              </a:pathLst>
            </a:custGeom>
            <a:solidFill>
              <a:srgbClr val="95936C"/>
            </a:solidFill>
            <a:ln w="47625" cap="sq">
              <a:solidFill>
                <a:srgbClr val="FFFFFF"/>
              </a:solidFill>
              <a:prstDash val="lgDash"/>
              <a:miter/>
            </a:ln>
          </p:spPr>
        </p:sp>
        <p:sp>
          <p:nvSpPr>
            <p:cNvPr name="TextBox 15" id="15"/>
            <p:cNvSpPr txBox="true"/>
            <p:nvPr/>
          </p:nvSpPr>
          <p:spPr>
            <a:xfrm>
              <a:off x="158559" y="-30997"/>
              <a:ext cx="1374177" cy="744183"/>
            </a:xfrm>
            <a:prstGeom prst="rect">
              <a:avLst/>
            </a:prstGeom>
          </p:spPr>
          <p:txBody>
            <a:bodyPr anchor="ctr" rtlCol="false" tIns="47486" lIns="47486" bIns="47486" rIns="47486"/>
            <a:lstStyle/>
            <a:p>
              <a:pPr algn="ctr">
                <a:lnSpc>
                  <a:spcPts val="7000"/>
                </a:lnSpc>
              </a:pPr>
              <a:r>
                <a:rPr lang="en-US" sz="5000">
                  <a:solidFill>
                    <a:srgbClr val="503D36"/>
                  </a:solidFill>
                  <a:latin typeface="ไอติม"/>
                </a:rPr>
                <a:t>Menorah</a:t>
              </a:r>
            </a:p>
          </p:txBody>
        </p:sp>
      </p:grpSp>
      <p:sp>
        <p:nvSpPr>
          <p:cNvPr name="TextBox 16" id="16"/>
          <p:cNvSpPr txBox="true"/>
          <p:nvPr/>
        </p:nvSpPr>
        <p:spPr>
          <a:xfrm rot="0">
            <a:off x="-418978" y="249858"/>
            <a:ext cx="12357286" cy="1080175"/>
          </a:xfrm>
          <a:prstGeom prst="rect">
            <a:avLst/>
          </a:prstGeom>
        </p:spPr>
        <p:txBody>
          <a:bodyPr anchor="t" rtlCol="false" tIns="0" lIns="0" bIns="0" rIns="0">
            <a:spAutoFit/>
          </a:bodyPr>
          <a:lstStyle/>
          <a:p>
            <a:pPr algn="ctr">
              <a:lnSpc>
                <a:spcPts val="8813"/>
              </a:lnSpc>
            </a:pPr>
            <a:r>
              <a:rPr lang="en-US" sz="6295">
                <a:solidFill>
                  <a:srgbClr val="FFFFFF"/>
                </a:solidFill>
                <a:latin typeface="Carelia Italics"/>
              </a:rPr>
              <a:t>Simboli ebraici-significato</a:t>
            </a:r>
          </a:p>
        </p:txBody>
      </p:sp>
      <p:sp>
        <p:nvSpPr>
          <p:cNvPr name="TextBox 17" id="17"/>
          <p:cNvSpPr txBox="true"/>
          <p:nvPr/>
        </p:nvSpPr>
        <p:spPr>
          <a:xfrm rot="0">
            <a:off x="11722437" y="3014183"/>
            <a:ext cx="6109543"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a:rPr>
              <a:t>Armadio in cui è costudita la torah.</a:t>
            </a:r>
          </a:p>
        </p:txBody>
      </p:sp>
      <p:sp>
        <p:nvSpPr>
          <p:cNvPr name="Freeform 18" id="18"/>
          <p:cNvSpPr/>
          <p:nvPr/>
        </p:nvSpPr>
        <p:spPr>
          <a:xfrm flipH="false" flipV="false" rot="0">
            <a:off x="9624214" y="3788277"/>
            <a:ext cx="7635086" cy="5470023"/>
          </a:xfrm>
          <a:custGeom>
            <a:avLst/>
            <a:gdLst/>
            <a:ahLst/>
            <a:cxnLst/>
            <a:rect r="r" b="b" t="t" l="l"/>
            <a:pathLst>
              <a:path h="5470023" w="7635086">
                <a:moveTo>
                  <a:pt x="0" y="0"/>
                </a:moveTo>
                <a:lnTo>
                  <a:pt x="7635086" y="0"/>
                </a:lnTo>
                <a:lnTo>
                  <a:pt x="7635086" y="5470023"/>
                </a:lnTo>
                <a:lnTo>
                  <a:pt x="0" y="5470023"/>
                </a:lnTo>
                <a:lnTo>
                  <a:pt x="0" y="0"/>
                </a:lnTo>
                <a:close/>
              </a:path>
            </a:pathLst>
          </a:custGeom>
          <a:blipFill>
            <a:blip r:embed="rId8"/>
            <a:stretch>
              <a:fillRect l="0" t="0" r="0" b="0"/>
            </a:stretch>
          </a:blipFill>
        </p:spPr>
      </p:sp>
      <p:sp>
        <p:nvSpPr>
          <p:cNvPr name="TextBox 19" id="19"/>
          <p:cNvSpPr txBox="true"/>
          <p:nvPr/>
        </p:nvSpPr>
        <p:spPr>
          <a:xfrm rot="0">
            <a:off x="10852256" y="9220200"/>
            <a:ext cx="6738041" cy="372744"/>
          </a:xfrm>
          <a:prstGeom prst="rect">
            <a:avLst/>
          </a:prstGeom>
        </p:spPr>
        <p:txBody>
          <a:bodyPr anchor="t" rtlCol="false" tIns="0" lIns="0" bIns="0" rIns="0">
            <a:spAutoFit/>
          </a:bodyPr>
          <a:lstStyle/>
          <a:p>
            <a:pPr algn="ctr">
              <a:lnSpc>
                <a:spcPts val="3080"/>
              </a:lnSpc>
            </a:pPr>
            <a:r>
              <a:rPr lang="en-US" sz="2200">
                <a:solidFill>
                  <a:srgbClr val="000000"/>
                </a:solidFill>
                <a:latin typeface="Open Sans Bold"/>
              </a:rPr>
              <a:t>DISEGNO DI SOFIA LIBARDI 3^A </a:t>
            </a:r>
          </a:p>
        </p:txBody>
      </p:sp>
      <p:sp>
        <p:nvSpPr>
          <p:cNvPr name="Freeform 20" id="20"/>
          <p:cNvSpPr/>
          <p:nvPr/>
        </p:nvSpPr>
        <p:spPr>
          <a:xfrm flipH="false" flipV="false" rot="0">
            <a:off x="11722437" y="2778501"/>
            <a:ext cx="6109543" cy="1652448"/>
          </a:xfrm>
          <a:custGeom>
            <a:avLst/>
            <a:gdLst/>
            <a:ahLst/>
            <a:cxnLst/>
            <a:rect r="r" b="b" t="t" l="l"/>
            <a:pathLst>
              <a:path h="1652448" w="6109543">
                <a:moveTo>
                  <a:pt x="0" y="0"/>
                </a:moveTo>
                <a:lnTo>
                  <a:pt x="6109543" y="0"/>
                </a:lnTo>
                <a:lnTo>
                  <a:pt x="6109543" y="1652448"/>
                </a:lnTo>
                <a:lnTo>
                  <a:pt x="0" y="1652448"/>
                </a:lnTo>
                <a:lnTo>
                  <a:pt x="0" y="0"/>
                </a:lnTo>
                <a:close/>
              </a:path>
            </a:pathLst>
          </a:custGeom>
          <a:blipFill>
            <a:blip r:embed="rId3"/>
            <a:stretch>
              <a:fillRect l="0" t="-142608" r="0" b="-13119"/>
            </a:stretch>
          </a:blipFill>
        </p:spPr>
      </p:sp>
      <p:grpSp>
        <p:nvGrpSpPr>
          <p:cNvPr name="Group 21" id="21"/>
          <p:cNvGrpSpPr/>
          <p:nvPr/>
        </p:nvGrpSpPr>
        <p:grpSpPr>
          <a:xfrm rot="0">
            <a:off x="9412559" y="1482433"/>
            <a:ext cx="4248085" cy="1629647"/>
            <a:chOff x="0" y="0"/>
            <a:chExt cx="2118767" cy="812800"/>
          </a:xfrm>
        </p:grpSpPr>
        <p:sp>
          <p:nvSpPr>
            <p:cNvPr name="Freeform 22" id="22"/>
            <p:cNvSpPr/>
            <p:nvPr/>
          </p:nvSpPr>
          <p:spPr>
            <a:xfrm flipH="false" flipV="false" rot="0">
              <a:off x="0" y="0"/>
              <a:ext cx="2118767" cy="812800"/>
            </a:xfrm>
            <a:custGeom>
              <a:avLst/>
              <a:gdLst/>
              <a:ahLst/>
              <a:cxnLst/>
              <a:rect r="r" b="b" t="t" l="l"/>
              <a:pathLst>
                <a:path h="812800" w="2118767">
                  <a:moveTo>
                    <a:pt x="1059384" y="0"/>
                  </a:moveTo>
                  <a:cubicBezTo>
                    <a:pt x="474302" y="0"/>
                    <a:pt x="0" y="181951"/>
                    <a:pt x="0" y="406400"/>
                  </a:cubicBezTo>
                  <a:cubicBezTo>
                    <a:pt x="0" y="630849"/>
                    <a:pt x="474302" y="812800"/>
                    <a:pt x="1059384" y="812800"/>
                  </a:cubicBezTo>
                  <a:cubicBezTo>
                    <a:pt x="1644465" y="812800"/>
                    <a:pt x="2118767" y="630849"/>
                    <a:pt x="2118767" y="406400"/>
                  </a:cubicBezTo>
                  <a:cubicBezTo>
                    <a:pt x="2118767" y="181951"/>
                    <a:pt x="1644465" y="0"/>
                    <a:pt x="1059384" y="0"/>
                  </a:cubicBezTo>
                  <a:close/>
                </a:path>
              </a:pathLst>
            </a:custGeom>
            <a:solidFill>
              <a:srgbClr val="95936C"/>
            </a:solidFill>
            <a:ln w="47625" cap="sq">
              <a:solidFill>
                <a:srgbClr val="FFFFFF"/>
              </a:solidFill>
              <a:prstDash val="lgDash"/>
              <a:miter/>
            </a:ln>
          </p:spPr>
        </p:sp>
        <p:sp>
          <p:nvSpPr>
            <p:cNvPr name="TextBox 23" id="23"/>
            <p:cNvSpPr txBox="true"/>
            <p:nvPr/>
          </p:nvSpPr>
          <p:spPr>
            <a:xfrm>
              <a:off x="198634" y="-19050"/>
              <a:ext cx="1721498" cy="755650"/>
            </a:xfrm>
            <a:prstGeom prst="rect">
              <a:avLst/>
            </a:prstGeom>
          </p:spPr>
          <p:txBody>
            <a:bodyPr anchor="ctr" rtlCol="false" tIns="47486" lIns="47486" bIns="47486" rIns="47486"/>
            <a:lstStyle/>
            <a:p>
              <a:pPr algn="ctr">
                <a:lnSpc>
                  <a:spcPts val="5600"/>
                </a:lnSpc>
              </a:pPr>
              <a:r>
                <a:rPr lang="en-US" sz="4000">
                  <a:solidFill>
                    <a:srgbClr val="503D36"/>
                  </a:solidFill>
                  <a:latin typeface="ไอติม"/>
                </a:rPr>
                <a:t>Aron haqodesh</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84303">
            <a:off x="-626305" y="2070141"/>
            <a:ext cx="21374328" cy="7956000"/>
          </a:xfrm>
          <a:custGeom>
            <a:avLst/>
            <a:gdLst/>
            <a:ahLst/>
            <a:cxnLst/>
            <a:rect r="r" b="b" t="t" l="l"/>
            <a:pathLst>
              <a:path h="7956000" w="21374328">
                <a:moveTo>
                  <a:pt x="0" y="0"/>
                </a:moveTo>
                <a:lnTo>
                  <a:pt x="21374328" y="0"/>
                </a:lnTo>
                <a:lnTo>
                  <a:pt x="21374328" y="7956000"/>
                </a:lnTo>
                <a:lnTo>
                  <a:pt x="0" y="7956000"/>
                </a:lnTo>
                <a:lnTo>
                  <a:pt x="0" y="0"/>
                </a:lnTo>
                <a:close/>
              </a:path>
            </a:pathLst>
          </a:custGeom>
          <a:blipFill>
            <a:blip r:embed="rId3"/>
            <a:stretch>
              <a:fillRect l="0" t="0" r="0" b="0"/>
            </a:stretch>
          </a:blipFill>
        </p:spPr>
      </p:sp>
      <p:sp>
        <p:nvSpPr>
          <p:cNvPr name="Freeform 4" id="4"/>
          <p:cNvSpPr/>
          <p:nvPr/>
        </p:nvSpPr>
        <p:spPr>
          <a:xfrm flipH="false" flipV="false" rot="-639955">
            <a:off x="-1986459" y="4920013"/>
            <a:ext cx="24101592" cy="8676573"/>
          </a:xfrm>
          <a:custGeom>
            <a:avLst/>
            <a:gdLst/>
            <a:ahLst/>
            <a:cxnLst/>
            <a:rect r="r" b="b" t="t" l="l"/>
            <a:pathLst>
              <a:path h="8676573" w="24101592">
                <a:moveTo>
                  <a:pt x="0" y="0"/>
                </a:moveTo>
                <a:lnTo>
                  <a:pt x="24101592" y="0"/>
                </a:lnTo>
                <a:lnTo>
                  <a:pt x="24101592" y="8676574"/>
                </a:lnTo>
                <a:lnTo>
                  <a:pt x="0" y="8676574"/>
                </a:lnTo>
                <a:lnTo>
                  <a:pt x="0" y="0"/>
                </a:lnTo>
                <a:close/>
              </a:path>
            </a:pathLst>
          </a:custGeom>
          <a:blipFill>
            <a:blip r:embed="rId4"/>
            <a:stretch>
              <a:fillRect l="0" t="0" r="0" b="0"/>
            </a:stretch>
          </a:blipFill>
        </p:spPr>
      </p:sp>
      <p:sp>
        <p:nvSpPr>
          <p:cNvPr name="Freeform 5" id="5"/>
          <p:cNvSpPr/>
          <p:nvPr/>
        </p:nvSpPr>
        <p:spPr>
          <a:xfrm flipH="false" flipV="true" rot="-10800000">
            <a:off x="-1041538" y="-2031882"/>
            <a:ext cx="19591758" cy="3492264"/>
          </a:xfrm>
          <a:custGeom>
            <a:avLst/>
            <a:gdLst/>
            <a:ahLst/>
            <a:cxnLst/>
            <a:rect r="r" b="b" t="t" l="l"/>
            <a:pathLst>
              <a:path h="3492264" w="19591758">
                <a:moveTo>
                  <a:pt x="0" y="3492264"/>
                </a:moveTo>
                <a:lnTo>
                  <a:pt x="19591758" y="3492264"/>
                </a:lnTo>
                <a:lnTo>
                  <a:pt x="19591758" y="0"/>
                </a:lnTo>
                <a:lnTo>
                  <a:pt x="0" y="0"/>
                </a:lnTo>
                <a:lnTo>
                  <a:pt x="0" y="3492264"/>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99587">
            <a:off x="17271096" y="4476867"/>
            <a:ext cx="1333380" cy="1308908"/>
          </a:xfrm>
          <a:custGeom>
            <a:avLst/>
            <a:gdLst/>
            <a:ahLst/>
            <a:cxnLst/>
            <a:rect r="r" b="b" t="t" l="l"/>
            <a:pathLst>
              <a:path h="1308908" w="1333380">
                <a:moveTo>
                  <a:pt x="0" y="0"/>
                </a:moveTo>
                <a:lnTo>
                  <a:pt x="1333380" y="0"/>
                </a:lnTo>
                <a:lnTo>
                  <a:pt x="1333380" y="1308908"/>
                </a:lnTo>
                <a:lnTo>
                  <a:pt x="0" y="1308908"/>
                </a:lnTo>
                <a:lnTo>
                  <a:pt x="0" y="0"/>
                </a:lnTo>
                <a:close/>
              </a:path>
            </a:pathLst>
          </a:custGeom>
          <a:blipFill>
            <a:blip r:embed="rId7"/>
            <a:stretch>
              <a:fillRect l="-117802" t="0" r="-117802" b="0"/>
            </a:stretch>
          </a:blipFill>
        </p:spPr>
      </p:sp>
      <p:sp>
        <p:nvSpPr>
          <p:cNvPr name="Freeform 7" id="7"/>
          <p:cNvSpPr/>
          <p:nvPr/>
        </p:nvSpPr>
        <p:spPr>
          <a:xfrm flipH="false" flipV="false" rot="6215060">
            <a:off x="3756449" y="-9298511"/>
            <a:ext cx="8558676" cy="20654422"/>
          </a:xfrm>
          <a:custGeom>
            <a:avLst/>
            <a:gdLst/>
            <a:ahLst/>
            <a:cxnLst/>
            <a:rect r="r" b="b" t="t" l="l"/>
            <a:pathLst>
              <a:path h="20654422" w="8558676">
                <a:moveTo>
                  <a:pt x="0" y="0"/>
                </a:moveTo>
                <a:lnTo>
                  <a:pt x="8558676" y="0"/>
                </a:lnTo>
                <a:lnTo>
                  <a:pt x="8558676" y="20654422"/>
                </a:lnTo>
                <a:lnTo>
                  <a:pt x="0" y="20654422"/>
                </a:lnTo>
                <a:lnTo>
                  <a:pt x="0" y="0"/>
                </a:lnTo>
                <a:close/>
              </a:path>
            </a:pathLst>
          </a:custGeom>
          <a:blipFill>
            <a:blip r:embed="rId8"/>
            <a:stretch>
              <a:fillRect l="0" t="0" r="0" b="0"/>
            </a:stretch>
          </a:blipFill>
        </p:spPr>
      </p:sp>
      <p:sp>
        <p:nvSpPr>
          <p:cNvPr name="Freeform 8" id="8"/>
          <p:cNvSpPr/>
          <p:nvPr/>
        </p:nvSpPr>
        <p:spPr>
          <a:xfrm flipH="false" flipV="false" rot="-5400000">
            <a:off x="12978514" y="2599784"/>
            <a:ext cx="5919515" cy="4338511"/>
          </a:xfrm>
          <a:custGeom>
            <a:avLst/>
            <a:gdLst/>
            <a:ahLst/>
            <a:cxnLst/>
            <a:rect r="r" b="b" t="t" l="l"/>
            <a:pathLst>
              <a:path h="4338511" w="5919515">
                <a:moveTo>
                  <a:pt x="0" y="0"/>
                </a:moveTo>
                <a:lnTo>
                  <a:pt x="5919515" y="0"/>
                </a:lnTo>
                <a:lnTo>
                  <a:pt x="5919515" y="4338511"/>
                </a:lnTo>
                <a:lnTo>
                  <a:pt x="0" y="4338511"/>
                </a:lnTo>
                <a:lnTo>
                  <a:pt x="0" y="0"/>
                </a:lnTo>
                <a:close/>
              </a:path>
            </a:pathLst>
          </a:custGeom>
          <a:blipFill>
            <a:blip r:embed="rId9"/>
            <a:stretch>
              <a:fillRect l="0" t="0" r="0" b="0"/>
            </a:stretch>
          </a:blipFill>
        </p:spPr>
      </p:sp>
      <p:sp>
        <p:nvSpPr>
          <p:cNvPr name="Freeform 9" id="9"/>
          <p:cNvSpPr/>
          <p:nvPr/>
        </p:nvSpPr>
        <p:spPr>
          <a:xfrm flipH="false" flipV="false" rot="-5400000">
            <a:off x="5986864" y="2599784"/>
            <a:ext cx="5919515" cy="4338511"/>
          </a:xfrm>
          <a:custGeom>
            <a:avLst/>
            <a:gdLst/>
            <a:ahLst/>
            <a:cxnLst/>
            <a:rect r="r" b="b" t="t" l="l"/>
            <a:pathLst>
              <a:path h="4338511" w="5919515">
                <a:moveTo>
                  <a:pt x="0" y="0"/>
                </a:moveTo>
                <a:lnTo>
                  <a:pt x="5919515" y="0"/>
                </a:lnTo>
                <a:lnTo>
                  <a:pt x="5919515" y="4338511"/>
                </a:lnTo>
                <a:lnTo>
                  <a:pt x="0" y="4338511"/>
                </a:lnTo>
                <a:lnTo>
                  <a:pt x="0" y="0"/>
                </a:lnTo>
                <a:close/>
              </a:path>
            </a:pathLst>
          </a:custGeom>
          <a:blipFill>
            <a:blip r:embed="rId9"/>
            <a:stretch>
              <a:fillRect l="0" t="0" r="0" b="0"/>
            </a:stretch>
          </a:blipFill>
        </p:spPr>
      </p:sp>
      <p:sp>
        <p:nvSpPr>
          <p:cNvPr name="Freeform 10" id="10"/>
          <p:cNvSpPr/>
          <p:nvPr/>
        </p:nvSpPr>
        <p:spPr>
          <a:xfrm flipH="false" flipV="false" rot="-5400000">
            <a:off x="-502740" y="2599784"/>
            <a:ext cx="5919515" cy="4338511"/>
          </a:xfrm>
          <a:custGeom>
            <a:avLst/>
            <a:gdLst/>
            <a:ahLst/>
            <a:cxnLst/>
            <a:rect r="r" b="b" t="t" l="l"/>
            <a:pathLst>
              <a:path h="4338511" w="5919515">
                <a:moveTo>
                  <a:pt x="0" y="0"/>
                </a:moveTo>
                <a:lnTo>
                  <a:pt x="5919516" y="0"/>
                </a:lnTo>
                <a:lnTo>
                  <a:pt x="5919516" y="4338511"/>
                </a:lnTo>
                <a:lnTo>
                  <a:pt x="0" y="4338511"/>
                </a:lnTo>
                <a:lnTo>
                  <a:pt x="0" y="0"/>
                </a:lnTo>
                <a:close/>
              </a:path>
            </a:pathLst>
          </a:custGeom>
          <a:blipFill>
            <a:blip r:embed="rId9"/>
            <a:stretch>
              <a:fillRect l="0" t="0" r="0" b="0"/>
            </a:stretch>
          </a:blipFill>
        </p:spPr>
      </p:sp>
      <p:sp>
        <p:nvSpPr>
          <p:cNvPr name="Freeform 11" id="11"/>
          <p:cNvSpPr/>
          <p:nvPr/>
        </p:nvSpPr>
        <p:spPr>
          <a:xfrm flipH="false" flipV="false" rot="0">
            <a:off x="460931" y="1994663"/>
            <a:ext cx="3658960" cy="5548753"/>
          </a:xfrm>
          <a:custGeom>
            <a:avLst/>
            <a:gdLst/>
            <a:ahLst/>
            <a:cxnLst/>
            <a:rect r="r" b="b" t="t" l="l"/>
            <a:pathLst>
              <a:path h="5548753" w="3658960">
                <a:moveTo>
                  <a:pt x="0" y="0"/>
                </a:moveTo>
                <a:lnTo>
                  <a:pt x="3658960" y="0"/>
                </a:lnTo>
                <a:lnTo>
                  <a:pt x="3658960" y="5548753"/>
                </a:lnTo>
                <a:lnTo>
                  <a:pt x="0" y="5548753"/>
                </a:lnTo>
                <a:lnTo>
                  <a:pt x="0" y="0"/>
                </a:lnTo>
                <a:close/>
              </a:path>
            </a:pathLst>
          </a:custGeom>
          <a:blipFill>
            <a:blip r:embed="rId10"/>
            <a:stretch>
              <a:fillRect l="0" t="0" r="0" b="0"/>
            </a:stretch>
          </a:blipFill>
        </p:spPr>
      </p:sp>
      <p:sp>
        <p:nvSpPr>
          <p:cNvPr name="Freeform 12" id="12"/>
          <p:cNvSpPr/>
          <p:nvPr/>
        </p:nvSpPr>
        <p:spPr>
          <a:xfrm flipH="false" flipV="false" rot="0">
            <a:off x="13736323" y="2318273"/>
            <a:ext cx="4371204" cy="4901534"/>
          </a:xfrm>
          <a:custGeom>
            <a:avLst/>
            <a:gdLst/>
            <a:ahLst/>
            <a:cxnLst/>
            <a:rect r="r" b="b" t="t" l="l"/>
            <a:pathLst>
              <a:path h="4901534" w="4371204">
                <a:moveTo>
                  <a:pt x="0" y="0"/>
                </a:moveTo>
                <a:lnTo>
                  <a:pt x="4371204" y="0"/>
                </a:lnTo>
                <a:lnTo>
                  <a:pt x="4371204" y="4901534"/>
                </a:lnTo>
                <a:lnTo>
                  <a:pt x="0" y="4901534"/>
                </a:lnTo>
                <a:lnTo>
                  <a:pt x="0" y="0"/>
                </a:lnTo>
                <a:close/>
              </a:path>
            </a:pathLst>
          </a:custGeom>
          <a:blipFill>
            <a:blip r:embed="rId11"/>
            <a:stretch>
              <a:fillRect l="0" t="0" r="0" b="0"/>
            </a:stretch>
          </a:blipFill>
        </p:spPr>
      </p:sp>
      <p:sp>
        <p:nvSpPr>
          <p:cNvPr name="Freeform 13" id="13"/>
          <p:cNvSpPr/>
          <p:nvPr/>
        </p:nvSpPr>
        <p:spPr>
          <a:xfrm flipH="false" flipV="false" rot="0">
            <a:off x="6403600" y="2318273"/>
            <a:ext cx="5086043" cy="5486334"/>
          </a:xfrm>
          <a:custGeom>
            <a:avLst/>
            <a:gdLst/>
            <a:ahLst/>
            <a:cxnLst/>
            <a:rect r="r" b="b" t="t" l="l"/>
            <a:pathLst>
              <a:path h="5486334" w="5086043">
                <a:moveTo>
                  <a:pt x="0" y="0"/>
                </a:moveTo>
                <a:lnTo>
                  <a:pt x="5086043" y="0"/>
                </a:lnTo>
                <a:lnTo>
                  <a:pt x="5086043" y="5486333"/>
                </a:lnTo>
                <a:lnTo>
                  <a:pt x="0" y="5486333"/>
                </a:lnTo>
                <a:lnTo>
                  <a:pt x="0" y="0"/>
                </a:lnTo>
                <a:close/>
              </a:path>
            </a:pathLst>
          </a:custGeom>
          <a:blipFill>
            <a:blip r:embed="rId12"/>
            <a:stretch>
              <a:fillRect l="0" t="0" r="0" b="0"/>
            </a:stretch>
          </a:blipFill>
        </p:spPr>
      </p:sp>
      <p:sp>
        <p:nvSpPr>
          <p:cNvPr name="TextBox 14" id="14"/>
          <p:cNvSpPr txBox="true"/>
          <p:nvPr/>
        </p:nvSpPr>
        <p:spPr>
          <a:xfrm rot="0">
            <a:off x="3739666" y="-114208"/>
            <a:ext cx="10029349" cy="1576069"/>
          </a:xfrm>
          <a:prstGeom prst="rect">
            <a:avLst/>
          </a:prstGeom>
        </p:spPr>
        <p:txBody>
          <a:bodyPr anchor="t" rtlCol="false" tIns="0" lIns="0" bIns="0" rIns="0">
            <a:spAutoFit/>
          </a:bodyPr>
          <a:lstStyle/>
          <a:p>
            <a:pPr algn="ctr">
              <a:lnSpc>
                <a:spcPts val="12880"/>
              </a:lnSpc>
            </a:pPr>
            <a:r>
              <a:rPr lang="en-US" sz="9200">
                <a:solidFill>
                  <a:srgbClr val="FFFFFF"/>
                </a:solidFill>
                <a:latin typeface="Carelia Italics"/>
              </a:rPr>
              <a:t>SIMBOLI EBRAICI</a:t>
            </a:r>
          </a:p>
        </p:txBody>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true" rot="-10800000">
            <a:off x="-1041538" y="-2031882"/>
            <a:ext cx="19591758" cy="3492264"/>
          </a:xfrm>
          <a:custGeom>
            <a:avLst/>
            <a:gdLst/>
            <a:ahLst/>
            <a:cxnLst/>
            <a:rect r="r" b="b" t="t" l="l"/>
            <a:pathLst>
              <a:path h="3492264" w="19591758">
                <a:moveTo>
                  <a:pt x="0" y="3492264"/>
                </a:moveTo>
                <a:lnTo>
                  <a:pt x="19591758" y="3492264"/>
                </a:lnTo>
                <a:lnTo>
                  <a:pt x="19591758" y="0"/>
                </a:lnTo>
                <a:lnTo>
                  <a:pt x="0" y="0"/>
                </a:lnTo>
                <a:lnTo>
                  <a:pt x="0" y="349226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639955">
            <a:off x="-1986459" y="4920013"/>
            <a:ext cx="24101592" cy="8676573"/>
          </a:xfrm>
          <a:custGeom>
            <a:avLst/>
            <a:gdLst/>
            <a:ahLst/>
            <a:cxnLst/>
            <a:rect r="r" b="b" t="t" l="l"/>
            <a:pathLst>
              <a:path h="8676573" w="24101592">
                <a:moveTo>
                  <a:pt x="0" y="0"/>
                </a:moveTo>
                <a:lnTo>
                  <a:pt x="24101592" y="0"/>
                </a:lnTo>
                <a:lnTo>
                  <a:pt x="24101592" y="8676574"/>
                </a:lnTo>
                <a:lnTo>
                  <a:pt x="0" y="8676574"/>
                </a:lnTo>
                <a:lnTo>
                  <a:pt x="0" y="0"/>
                </a:lnTo>
                <a:close/>
              </a:path>
            </a:pathLst>
          </a:custGeom>
          <a:blipFill>
            <a:blip r:embed="rId5"/>
            <a:stretch>
              <a:fillRect l="0" t="0" r="0" b="0"/>
            </a:stretch>
          </a:blipFill>
        </p:spPr>
      </p:sp>
      <p:sp>
        <p:nvSpPr>
          <p:cNvPr name="Freeform 5" id="5"/>
          <p:cNvSpPr/>
          <p:nvPr/>
        </p:nvSpPr>
        <p:spPr>
          <a:xfrm flipH="false" flipV="false" rot="-9827382">
            <a:off x="-1620126" y="-3115081"/>
            <a:ext cx="19864256" cy="7344346"/>
          </a:xfrm>
          <a:custGeom>
            <a:avLst/>
            <a:gdLst/>
            <a:ahLst/>
            <a:cxnLst/>
            <a:rect r="r" b="b" t="t" l="l"/>
            <a:pathLst>
              <a:path h="7344346" w="19864256">
                <a:moveTo>
                  <a:pt x="0" y="0"/>
                </a:moveTo>
                <a:lnTo>
                  <a:pt x="19864256" y="0"/>
                </a:lnTo>
                <a:lnTo>
                  <a:pt x="19864256" y="7344347"/>
                </a:lnTo>
                <a:lnTo>
                  <a:pt x="0" y="7344347"/>
                </a:lnTo>
                <a:lnTo>
                  <a:pt x="0" y="0"/>
                </a:lnTo>
                <a:close/>
              </a:path>
            </a:pathLst>
          </a:custGeom>
          <a:blipFill>
            <a:blip r:embed="rId6"/>
            <a:stretch>
              <a:fillRect l="0" t="-11193" r="0" b="-11193"/>
            </a:stretch>
          </a:blipFill>
        </p:spPr>
      </p:sp>
      <p:sp>
        <p:nvSpPr>
          <p:cNvPr name="Freeform 6" id="6"/>
          <p:cNvSpPr/>
          <p:nvPr/>
        </p:nvSpPr>
        <p:spPr>
          <a:xfrm flipH="false" flipV="false" rot="0">
            <a:off x="4763005" y="557092"/>
            <a:ext cx="11764968" cy="9671705"/>
          </a:xfrm>
          <a:custGeom>
            <a:avLst/>
            <a:gdLst/>
            <a:ahLst/>
            <a:cxnLst/>
            <a:rect r="r" b="b" t="t" l="l"/>
            <a:pathLst>
              <a:path h="9671705" w="11764968">
                <a:moveTo>
                  <a:pt x="0" y="0"/>
                </a:moveTo>
                <a:lnTo>
                  <a:pt x="11764968" y="0"/>
                </a:lnTo>
                <a:lnTo>
                  <a:pt x="11764968" y="9671706"/>
                </a:lnTo>
                <a:lnTo>
                  <a:pt x="0" y="9671706"/>
                </a:lnTo>
                <a:lnTo>
                  <a:pt x="0" y="0"/>
                </a:lnTo>
                <a:close/>
              </a:path>
            </a:pathLst>
          </a:custGeom>
          <a:blipFill>
            <a:blip r:embed="rId7"/>
            <a:stretch>
              <a:fillRect l="-8571" t="0" r="-6403" b="0"/>
            </a:stretch>
          </a:blipFill>
        </p:spPr>
      </p:sp>
      <p:sp>
        <p:nvSpPr>
          <p:cNvPr name="Freeform 7" id="7"/>
          <p:cNvSpPr/>
          <p:nvPr/>
        </p:nvSpPr>
        <p:spPr>
          <a:xfrm flipH="false" flipV="false" rot="-5400000">
            <a:off x="-950042" y="2613415"/>
            <a:ext cx="6021590" cy="4413323"/>
          </a:xfrm>
          <a:custGeom>
            <a:avLst/>
            <a:gdLst/>
            <a:ahLst/>
            <a:cxnLst/>
            <a:rect r="r" b="b" t="t" l="l"/>
            <a:pathLst>
              <a:path h="4413323" w="6021590">
                <a:moveTo>
                  <a:pt x="0" y="0"/>
                </a:moveTo>
                <a:lnTo>
                  <a:pt x="6021590" y="0"/>
                </a:lnTo>
                <a:lnTo>
                  <a:pt x="6021590" y="4413324"/>
                </a:lnTo>
                <a:lnTo>
                  <a:pt x="0" y="4413324"/>
                </a:lnTo>
                <a:lnTo>
                  <a:pt x="0" y="0"/>
                </a:lnTo>
                <a:close/>
              </a:path>
            </a:pathLst>
          </a:custGeom>
          <a:blipFill>
            <a:blip r:embed="rId8"/>
            <a:stretch>
              <a:fillRect l="0" t="0" r="0" b="0"/>
            </a:stretch>
          </a:blipFill>
        </p:spPr>
      </p:sp>
      <p:sp>
        <p:nvSpPr>
          <p:cNvPr name="TextBox 8" id="8"/>
          <p:cNvSpPr txBox="true"/>
          <p:nvPr/>
        </p:nvSpPr>
        <p:spPr>
          <a:xfrm rot="0">
            <a:off x="4907216" y="2707428"/>
            <a:ext cx="11620757" cy="9199928"/>
          </a:xfrm>
          <a:prstGeom prst="rect">
            <a:avLst/>
          </a:prstGeom>
        </p:spPr>
        <p:txBody>
          <a:bodyPr anchor="t" rtlCol="false" tIns="0" lIns="0" bIns="0" rIns="0">
            <a:spAutoFit/>
          </a:bodyPr>
          <a:lstStyle/>
          <a:p>
            <a:pPr>
              <a:lnSpc>
                <a:spcPts val="4162"/>
              </a:lnSpc>
            </a:pPr>
            <a:r>
              <a:rPr lang="en-US" sz="2973">
                <a:solidFill>
                  <a:srgbClr val="000000"/>
                </a:solidFill>
                <a:latin typeface="Open Sans"/>
              </a:rPr>
              <a:t>L’epitaffio è un’iscrizione funebre che ha il compito di ricordare il defunto. </a:t>
            </a:r>
          </a:p>
          <a:p>
            <a:pPr>
              <a:lnSpc>
                <a:spcPts val="4162"/>
              </a:lnSpc>
            </a:pPr>
            <a:r>
              <a:rPr lang="en-US" sz="2973">
                <a:solidFill>
                  <a:srgbClr val="000000"/>
                </a:solidFill>
                <a:latin typeface="Open Sans"/>
              </a:rPr>
              <a:t>Quello di Claudia Aster è ricordato in modo particolare, perché è uno degli epitaffi più toccante nella storia di tanti prigionieri che vennero presi in Giudea dopo la conquista di Tito, e furono condotti in catene alla volta di Roma. L’epitaffio è dedicato a Ester (Aster è l’adattamento in greco), portata come schiava da Gerusalemme e “acquistata” da un liberto imperiale che, alla sua morte, volle darle una dignitosa sepoltura raccontando la sua storia attraversò una scritta sulla sua lapide. </a:t>
            </a:r>
          </a:p>
          <a:p>
            <a:pPr>
              <a:lnSpc>
                <a:spcPts val="4162"/>
              </a:lnSpc>
            </a:pPr>
            <a:r>
              <a:rPr lang="en-US" sz="2973">
                <a:solidFill>
                  <a:srgbClr val="000000"/>
                </a:solidFill>
                <a:latin typeface="Open Sans"/>
              </a:rPr>
              <a:t>In questa vicenda mi ha colpita molto il fatto che lei abbia dovuto vivere la maggior parte della sua vita fingendosi qualcun altro.</a:t>
            </a:r>
          </a:p>
          <a:p>
            <a:pPr>
              <a:lnSpc>
                <a:spcPts val="4162"/>
              </a:lnSpc>
            </a:pPr>
            <a:r>
              <a:rPr lang="en-US" sz="2973">
                <a:solidFill>
                  <a:srgbClr val="000000"/>
                </a:solidFill>
                <a:latin typeface="Open Sans"/>
              </a:rPr>
              <a:t>Immaginate di non poter essere voi stessi, di dovervi nascondere solo per lavostra religione.</a:t>
            </a:r>
          </a:p>
          <a:p>
            <a:pPr>
              <a:lnSpc>
                <a:spcPts val="4162"/>
              </a:lnSpc>
            </a:pPr>
            <a:r>
              <a:rPr lang="en-US" sz="2973">
                <a:solidFill>
                  <a:srgbClr val="000000"/>
                </a:solidFill>
                <a:latin typeface="Open Sans"/>
              </a:rPr>
              <a:t>  </a:t>
            </a:r>
          </a:p>
          <a:p>
            <a:pPr>
              <a:lnSpc>
                <a:spcPts val="5422"/>
              </a:lnSpc>
            </a:pPr>
          </a:p>
          <a:p>
            <a:pPr>
              <a:lnSpc>
                <a:spcPts val="5422"/>
              </a:lnSpc>
            </a:pPr>
            <a:r>
              <a:rPr lang="en-US" sz="3873">
                <a:solidFill>
                  <a:srgbClr val="000000"/>
                </a:solidFill>
                <a:latin typeface="Open Sans"/>
              </a:rPr>
              <a:t>                         </a:t>
            </a:r>
          </a:p>
        </p:txBody>
      </p:sp>
      <p:sp>
        <p:nvSpPr>
          <p:cNvPr name="Freeform 9" id="9"/>
          <p:cNvSpPr/>
          <p:nvPr/>
        </p:nvSpPr>
        <p:spPr>
          <a:xfrm flipH="false" flipV="false" rot="0">
            <a:off x="827817" y="2098151"/>
            <a:ext cx="2912762" cy="5443852"/>
          </a:xfrm>
          <a:custGeom>
            <a:avLst/>
            <a:gdLst/>
            <a:ahLst/>
            <a:cxnLst/>
            <a:rect r="r" b="b" t="t" l="l"/>
            <a:pathLst>
              <a:path h="5443852" w="2912762">
                <a:moveTo>
                  <a:pt x="0" y="0"/>
                </a:moveTo>
                <a:lnTo>
                  <a:pt x="2912762" y="0"/>
                </a:lnTo>
                <a:lnTo>
                  <a:pt x="2912762" y="5443852"/>
                </a:lnTo>
                <a:lnTo>
                  <a:pt x="0" y="5443852"/>
                </a:lnTo>
                <a:lnTo>
                  <a:pt x="0" y="0"/>
                </a:lnTo>
                <a:close/>
              </a:path>
            </a:pathLst>
          </a:custGeom>
          <a:blipFill>
            <a:blip r:embed="rId9"/>
            <a:stretch>
              <a:fillRect l="0" t="0" r="0" b="0"/>
            </a:stretch>
          </a:blipFill>
        </p:spPr>
      </p:sp>
      <p:sp>
        <p:nvSpPr>
          <p:cNvPr name="TextBox 10" id="10"/>
          <p:cNvSpPr txBox="true"/>
          <p:nvPr/>
        </p:nvSpPr>
        <p:spPr>
          <a:xfrm rot="0">
            <a:off x="-1715934" y="-14955"/>
            <a:ext cx="19205262" cy="1367038"/>
          </a:xfrm>
          <a:prstGeom prst="rect">
            <a:avLst/>
          </a:prstGeom>
        </p:spPr>
        <p:txBody>
          <a:bodyPr anchor="t" rtlCol="false" tIns="0" lIns="0" bIns="0" rIns="0">
            <a:spAutoFit/>
          </a:bodyPr>
          <a:lstStyle/>
          <a:p>
            <a:pPr algn="ctr">
              <a:lnSpc>
                <a:spcPts val="11276"/>
              </a:lnSpc>
            </a:pPr>
            <a:r>
              <a:rPr lang="en-US" sz="8054">
                <a:solidFill>
                  <a:srgbClr val="FFFFFF"/>
                </a:solidFill>
                <a:latin typeface="Carelia Italics"/>
              </a:rPr>
              <a:t>EPITAFFIO DI CLAUDIA ASTER</a:t>
            </a:r>
          </a:p>
        </p:txBody>
      </p:sp>
      <p:sp>
        <p:nvSpPr>
          <p:cNvPr name="TextBox 11" id="11"/>
          <p:cNvSpPr txBox="true"/>
          <p:nvPr/>
        </p:nvSpPr>
        <p:spPr>
          <a:xfrm rot="0">
            <a:off x="250975" y="7951492"/>
            <a:ext cx="4016439" cy="1626703"/>
          </a:xfrm>
          <a:prstGeom prst="rect">
            <a:avLst/>
          </a:prstGeom>
        </p:spPr>
        <p:txBody>
          <a:bodyPr anchor="t" rtlCol="false" tIns="0" lIns="0" bIns="0" rIns="0">
            <a:spAutoFit/>
          </a:bodyPr>
          <a:lstStyle/>
          <a:p>
            <a:pPr>
              <a:lnSpc>
                <a:spcPts val="3230"/>
              </a:lnSpc>
              <a:spcBef>
                <a:spcPct val="0"/>
              </a:spcBef>
            </a:pPr>
            <a:r>
              <a:rPr lang="en-US" sz="2307">
                <a:solidFill>
                  <a:srgbClr val="000000"/>
                </a:solidFill>
                <a:latin typeface="Open Sans Bold"/>
              </a:rPr>
              <a:t>Napoli, Museo Archeologico Nazionale (Riproduzione dell’Epitaffio nel percorso Ebrei)</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84303">
            <a:off x="-650308" y="2070141"/>
            <a:ext cx="21374328" cy="7956000"/>
          </a:xfrm>
          <a:custGeom>
            <a:avLst/>
            <a:gdLst/>
            <a:ahLst/>
            <a:cxnLst/>
            <a:rect r="r" b="b" t="t" l="l"/>
            <a:pathLst>
              <a:path h="7956000" w="21374328">
                <a:moveTo>
                  <a:pt x="0" y="0"/>
                </a:moveTo>
                <a:lnTo>
                  <a:pt x="21374327" y="0"/>
                </a:lnTo>
                <a:lnTo>
                  <a:pt x="21374327" y="7956000"/>
                </a:lnTo>
                <a:lnTo>
                  <a:pt x="0" y="7956000"/>
                </a:lnTo>
                <a:lnTo>
                  <a:pt x="0" y="0"/>
                </a:lnTo>
                <a:close/>
              </a:path>
            </a:pathLst>
          </a:custGeom>
          <a:blipFill>
            <a:blip r:embed="rId3"/>
            <a:stretch>
              <a:fillRect l="0" t="0" r="0" b="0"/>
            </a:stretch>
          </a:blipFill>
        </p:spPr>
      </p:sp>
      <p:sp>
        <p:nvSpPr>
          <p:cNvPr name="Freeform 4" id="4"/>
          <p:cNvSpPr/>
          <p:nvPr/>
        </p:nvSpPr>
        <p:spPr>
          <a:xfrm flipH="false" flipV="false" rot="-639955">
            <a:off x="-4140777" y="-2988916"/>
            <a:ext cx="14151682" cy="5094606"/>
          </a:xfrm>
          <a:custGeom>
            <a:avLst/>
            <a:gdLst/>
            <a:ahLst/>
            <a:cxnLst/>
            <a:rect r="r" b="b" t="t" l="l"/>
            <a:pathLst>
              <a:path h="5094606" w="14151682">
                <a:moveTo>
                  <a:pt x="0" y="0"/>
                </a:moveTo>
                <a:lnTo>
                  <a:pt x="14151682" y="0"/>
                </a:lnTo>
                <a:lnTo>
                  <a:pt x="14151682" y="5094605"/>
                </a:lnTo>
                <a:lnTo>
                  <a:pt x="0" y="5094605"/>
                </a:lnTo>
                <a:lnTo>
                  <a:pt x="0" y="0"/>
                </a:lnTo>
                <a:close/>
              </a:path>
            </a:pathLst>
          </a:custGeom>
          <a:blipFill>
            <a:blip r:embed="rId4"/>
            <a:stretch>
              <a:fillRect l="0" t="0" r="0" b="0"/>
            </a:stretch>
          </a:blipFill>
        </p:spPr>
      </p:sp>
      <p:sp>
        <p:nvSpPr>
          <p:cNvPr name="TextBox 5" id="5"/>
          <p:cNvSpPr txBox="true"/>
          <p:nvPr/>
        </p:nvSpPr>
        <p:spPr>
          <a:xfrm rot="0">
            <a:off x="2935064" y="1002619"/>
            <a:ext cx="14324236" cy="4174466"/>
          </a:xfrm>
          <a:prstGeom prst="rect">
            <a:avLst/>
          </a:prstGeom>
        </p:spPr>
        <p:txBody>
          <a:bodyPr anchor="t" rtlCol="false" tIns="0" lIns="0" bIns="0" rIns="0">
            <a:spAutoFit/>
          </a:bodyPr>
          <a:lstStyle/>
          <a:p>
            <a:pPr algn="ctr">
              <a:lnSpc>
                <a:spcPts val="10942"/>
              </a:lnSpc>
            </a:pPr>
            <a:r>
              <a:rPr lang="en-US" sz="9948">
                <a:solidFill>
                  <a:srgbClr val="000000"/>
                </a:solidFill>
                <a:latin typeface="Open Sans Bold"/>
              </a:rPr>
              <a:t>Avanti era volgare - era volgare </a:t>
            </a:r>
          </a:p>
          <a:p>
            <a:pPr algn="ctr">
              <a:lnSpc>
                <a:spcPts val="10942"/>
              </a:lnSpc>
            </a:pPr>
            <a:r>
              <a:rPr lang="en-US" sz="9948">
                <a:solidFill>
                  <a:srgbClr val="000000"/>
                </a:solidFill>
                <a:latin typeface="Open Sans Bold"/>
              </a:rPr>
              <a:t>aev-ev</a:t>
            </a:r>
          </a:p>
        </p:txBody>
      </p:sp>
      <p:sp>
        <p:nvSpPr>
          <p:cNvPr name="Freeform 6" id="6"/>
          <p:cNvSpPr/>
          <p:nvPr/>
        </p:nvSpPr>
        <p:spPr>
          <a:xfrm flipH="false" flipV="false" rot="-639955">
            <a:off x="-6525871" y="6177382"/>
            <a:ext cx="14151682" cy="5094606"/>
          </a:xfrm>
          <a:custGeom>
            <a:avLst/>
            <a:gdLst/>
            <a:ahLst/>
            <a:cxnLst/>
            <a:rect r="r" b="b" t="t" l="l"/>
            <a:pathLst>
              <a:path h="5094606" w="14151682">
                <a:moveTo>
                  <a:pt x="0" y="0"/>
                </a:moveTo>
                <a:lnTo>
                  <a:pt x="14151682" y="0"/>
                </a:lnTo>
                <a:lnTo>
                  <a:pt x="14151682" y="5094606"/>
                </a:lnTo>
                <a:lnTo>
                  <a:pt x="0" y="5094606"/>
                </a:lnTo>
                <a:lnTo>
                  <a:pt x="0" y="0"/>
                </a:lnTo>
                <a:close/>
              </a:path>
            </a:pathLst>
          </a:custGeom>
          <a:blipFill>
            <a:blip r:embed="rId4"/>
            <a:stretch>
              <a:fillRect l="0" t="0" r="0" b="0"/>
            </a:stretch>
          </a:blipFill>
        </p:spPr>
      </p:sp>
      <p:sp>
        <p:nvSpPr>
          <p:cNvPr name="Freeform 7" id="7"/>
          <p:cNvSpPr/>
          <p:nvPr/>
        </p:nvSpPr>
        <p:spPr>
          <a:xfrm flipH="false" flipV="false" rot="987268">
            <a:off x="1317671" y="4350713"/>
            <a:ext cx="5654452" cy="4947646"/>
          </a:xfrm>
          <a:custGeom>
            <a:avLst/>
            <a:gdLst/>
            <a:ahLst/>
            <a:cxnLst/>
            <a:rect r="r" b="b" t="t" l="l"/>
            <a:pathLst>
              <a:path h="4947646" w="5654452">
                <a:moveTo>
                  <a:pt x="0" y="0"/>
                </a:moveTo>
                <a:lnTo>
                  <a:pt x="5654452" y="0"/>
                </a:lnTo>
                <a:lnTo>
                  <a:pt x="5654452" y="4947645"/>
                </a:lnTo>
                <a:lnTo>
                  <a:pt x="0" y="4947645"/>
                </a:lnTo>
                <a:lnTo>
                  <a:pt x="0" y="0"/>
                </a:lnTo>
                <a:close/>
              </a:path>
            </a:pathLst>
          </a:custGeom>
          <a:blipFill>
            <a:blip r:embed="rId5"/>
            <a:stretch>
              <a:fillRect l="0" t="0" r="0" b="0"/>
            </a:stretch>
          </a:blipFill>
        </p:spPr>
      </p:sp>
      <p:sp>
        <p:nvSpPr>
          <p:cNvPr name="Freeform 8" id="8"/>
          <p:cNvSpPr/>
          <p:nvPr/>
        </p:nvSpPr>
        <p:spPr>
          <a:xfrm flipH="false" flipV="false" rot="-1393480">
            <a:off x="12864585" y="4657862"/>
            <a:ext cx="3368992" cy="4114800"/>
          </a:xfrm>
          <a:custGeom>
            <a:avLst/>
            <a:gdLst/>
            <a:ahLst/>
            <a:cxnLst/>
            <a:rect r="r" b="b" t="t" l="l"/>
            <a:pathLst>
              <a:path h="4114800" w="3368992">
                <a:moveTo>
                  <a:pt x="0" y="0"/>
                </a:moveTo>
                <a:lnTo>
                  <a:pt x="3368993" y="0"/>
                </a:lnTo>
                <a:lnTo>
                  <a:pt x="33689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099" t="-12979" r="-5099" b="-26116"/>
            </a:stretch>
          </a:blipFill>
        </p:spPr>
      </p:sp>
      <p:sp>
        <p:nvSpPr>
          <p:cNvPr name="Freeform 3" id="3"/>
          <p:cNvSpPr/>
          <p:nvPr/>
        </p:nvSpPr>
        <p:spPr>
          <a:xfrm flipH="false" flipV="false" rot="-84303">
            <a:off x="-626305" y="2070141"/>
            <a:ext cx="21374328" cy="7956000"/>
          </a:xfrm>
          <a:custGeom>
            <a:avLst/>
            <a:gdLst/>
            <a:ahLst/>
            <a:cxnLst/>
            <a:rect r="r" b="b" t="t" l="l"/>
            <a:pathLst>
              <a:path h="7956000" w="21374328">
                <a:moveTo>
                  <a:pt x="0" y="0"/>
                </a:moveTo>
                <a:lnTo>
                  <a:pt x="21374328" y="0"/>
                </a:lnTo>
                <a:lnTo>
                  <a:pt x="21374328" y="7956000"/>
                </a:lnTo>
                <a:lnTo>
                  <a:pt x="0" y="7956000"/>
                </a:lnTo>
                <a:lnTo>
                  <a:pt x="0" y="0"/>
                </a:lnTo>
                <a:close/>
              </a:path>
            </a:pathLst>
          </a:custGeom>
          <a:blipFill>
            <a:blip r:embed="rId3"/>
            <a:stretch>
              <a:fillRect l="0" t="0" r="0" b="0"/>
            </a:stretch>
          </a:blipFill>
        </p:spPr>
      </p:sp>
      <p:sp>
        <p:nvSpPr>
          <p:cNvPr name="Freeform 4" id="4"/>
          <p:cNvSpPr/>
          <p:nvPr/>
        </p:nvSpPr>
        <p:spPr>
          <a:xfrm flipH="false" flipV="false" rot="-639955">
            <a:off x="-2114550" y="-2547303"/>
            <a:ext cx="14151682" cy="5094606"/>
          </a:xfrm>
          <a:custGeom>
            <a:avLst/>
            <a:gdLst/>
            <a:ahLst/>
            <a:cxnLst/>
            <a:rect r="r" b="b" t="t" l="l"/>
            <a:pathLst>
              <a:path h="5094606" w="14151682">
                <a:moveTo>
                  <a:pt x="0" y="0"/>
                </a:moveTo>
                <a:lnTo>
                  <a:pt x="14151682" y="0"/>
                </a:lnTo>
                <a:lnTo>
                  <a:pt x="14151682" y="5094606"/>
                </a:lnTo>
                <a:lnTo>
                  <a:pt x="0" y="5094606"/>
                </a:lnTo>
                <a:lnTo>
                  <a:pt x="0" y="0"/>
                </a:lnTo>
                <a:close/>
              </a:path>
            </a:pathLst>
          </a:custGeom>
          <a:blipFill>
            <a:blip r:embed="rId4"/>
            <a:stretch>
              <a:fillRect l="0" t="0" r="0" b="0"/>
            </a:stretch>
          </a:blipFill>
        </p:spPr>
      </p:sp>
      <p:sp>
        <p:nvSpPr>
          <p:cNvPr name="TextBox 5" id="5"/>
          <p:cNvSpPr txBox="true"/>
          <p:nvPr/>
        </p:nvSpPr>
        <p:spPr>
          <a:xfrm rot="0">
            <a:off x="4078661" y="66675"/>
            <a:ext cx="9681642" cy="3209077"/>
          </a:xfrm>
          <a:prstGeom prst="rect">
            <a:avLst/>
          </a:prstGeom>
        </p:spPr>
        <p:txBody>
          <a:bodyPr anchor="t" rtlCol="false" tIns="0" lIns="0" bIns="0" rIns="0">
            <a:spAutoFit/>
          </a:bodyPr>
          <a:lstStyle/>
          <a:p>
            <a:pPr algn="ctr">
              <a:lnSpc>
                <a:spcPts val="8404"/>
              </a:lnSpc>
            </a:pPr>
            <a:r>
              <a:rPr lang="en-US" sz="7640">
                <a:solidFill>
                  <a:srgbClr val="42372A"/>
                </a:solidFill>
                <a:latin typeface="Open Sans Bold"/>
              </a:rPr>
              <a:t>Falso avanti cristo e falso dopo cristo aev-ev</a:t>
            </a:r>
            <a:r>
              <a:rPr lang="en-US" sz="7640">
                <a:solidFill>
                  <a:srgbClr val="42372A"/>
                </a:solidFill>
                <a:latin typeface="Open Sans Bold"/>
              </a:rPr>
              <a:t> </a:t>
            </a:r>
          </a:p>
        </p:txBody>
      </p:sp>
      <p:sp>
        <p:nvSpPr>
          <p:cNvPr name="TextBox 6" id="6"/>
          <p:cNvSpPr txBox="true"/>
          <p:nvPr/>
        </p:nvSpPr>
        <p:spPr>
          <a:xfrm rot="0">
            <a:off x="737292" y="2973598"/>
            <a:ext cx="13744383" cy="5425039"/>
          </a:xfrm>
          <a:prstGeom prst="rect">
            <a:avLst/>
          </a:prstGeom>
        </p:spPr>
        <p:txBody>
          <a:bodyPr anchor="t" rtlCol="false" tIns="0" lIns="0" bIns="0" rIns="0">
            <a:spAutoFit/>
          </a:bodyPr>
          <a:lstStyle/>
          <a:p>
            <a:pPr algn="ctr" marL="0" indent="0" lvl="0">
              <a:lnSpc>
                <a:spcPts val="6165"/>
              </a:lnSpc>
              <a:spcBef>
                <a:spcPct val="0"/>
              </a:spcBef>
            </a:pPr>
            <a:r>
              <a:rPr lang="en-US" sz="4110">
                <a:solidFill>
                  <a:srgbClr val="503D36"/>
                </a:solidFill>
                <a:latin typeface="Glacial Indifference"/>
                <a:hlinkClick r:id="rId5" tooltip="https://it.wikipedia.org/wiki/Ges%C3%B9"/>
              </a:rPr>
              <a:t>Questa terminologia è stata adottata in Occidente da molti studiosi di teologia e religione e da altri settori accademici laici per non specificare il nome di Gesù, dal momento che la datazione sarebbe scorretta, in quanto Gesù sarebbe nato circa due anni prima della data convenzionale 50 e.v. significa 50 anni dopo il convenzionale anno zero dell'era cristiana</a:t>
            </a:r>
            <a:r>
              <a:rPr lang="en-US" sz="4110">
                <a:solidFill>
                  <a:srgbClr val="503D36"/>
                </a:solidFill>
                <a:latin typeface="Glacial Indifference"/>
              </a:rPr>
              <a:t>.</a:t>
            </a:r>
          </a:p>
        </p:txBody>
      </p:sp>
      <p:sp>
        <p:nvSpPr>
          <p:cNvPr name="Freeform 7" id="7"/>
          <p:cNvSpPr/>
          <p:nvPr/>
        </p:nvSpPr>
        <p:spPr>
          <a:xfrm flipH="false" flipV="false" rot="-639955">
            <a:off x="6341458" y="7008870"/>
            <a:ext cx="14151682" cy="5094606"/>
          </a:xfrm>
          <a:custGeom>
            <a:avLst/>
            <a:gdLst/>
            <a:ahLst/>
            <a:cxnLst/>
            <a:rect r="r" b="b" t="t" l="l"/>
            <a:pathLst>
              <a:path h="5094606" w="14151682">
                <a:moveTo>
                  <a:pt x="0" y="0"/>
                </a:moveTo>
                <a:lnTo>
                  <a:pt x="14151683" y="0"/>
                </a:lnTo>
                <a:lnTo>
                  <a:pt x="14151683" y="5094606"/>
                </a:lnTo>
                <a:lnTo>
                  <a:pt x="0" y="5094606"/>
                </a:lnTo>
                <a:lnTo>
                  <a:pt x="0" y="0"/>
                </a:lnTo>
                <a:close/>
              </a:path>
            </a:pathLst>
          </a:custGeom>
          <a:blipFill>
            <a:blip r:embed="rId4"/>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DAFzqZuw_u4</dc:identifier>
  <dcterms:modified xsi:type="dcterms:W3CDTF">2011-08-01T06:04:30Z</dcterms:modified>
  <cp:revision>1</cp:revision>
  <dc:title>ALLA SCOPERTA DELLA STORIA EBRAICA </dc:title>
</cp:coreProperties>
</file>